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303" r:id="rId5"/>
    <p:sldId id="1788" r:id="rId6"/>
    <p:sldId id="333" r:id="rId7"/>
    <p:sldId id="399" r:id="rId8"/>
    <p:sldId id="401" r:id="rId9"/>
    <p:sldId id="332" r:id="rId10"/>
    <p:sldId id="400" r:id="rId11"/>
    <p:sldId id="402" r:id="rId12"/>
    <p:sldId id="258" r:id="rId13"/>
    <p:sldId id="411" r:id="rId14"/>
    <p:sldId id="409" r:id="rId1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2F9F3AD-7557-564B-C44A-8E38E7361F04}" name="Monica Leong" initials="ML" userId="S::monica@crest.my::5bb564fa-9185-4da3-b289-abcf22c64a9b"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6BC545-EB4D-4F14-AC20-A3C9D9578798}" v="7" dt="2023-09-06T09:10:18.8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MY"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4EF540B-B7CB-4C32-814B-ED615A7B7E08}" type="datetimeFigureOut">
              <a:rPr lang="en-MY" smtClean="0"/>
              <a:t>7/9/2023</a:t>
            </a:fld>
            <a:endParaRPr lang="en-MY"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MY"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MY"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9673711-D8E3-4FD0-837C-A8AC42CC8E7E}" type="slidenum">
              <a:rPr lang="en-MY" smtClean="0"/>
              <a:t>‹#›</a:t>
            </a:fld>
            <a:endParaRPr lang="en-MY" dirty="0"/>
          </a:p>
        </p:txBody>
      </p:sp>
    </p:spTree>
    <p:extLst>
      <p:ext uri="{BB962C8B-B14F-4D97-AF65-F5344CB8AC3E}">
        <p14:creationId xmlns:p14="http://schemas.microsoft.com/office/powerpoint/2010/main" val="672390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09AE2E-0B44-46F1-B636-ED1653846E72}" type="slidenum">
              <a:rPr lang="en-US" smtClean="0"/>
              <a:t>2</a:t>
            </a:fld>
            <a:endParaRPr lang="en-US" dirty="0"/>
          </a:p>
        </p:txBody>
      </p:sp>
    </p:spTree>
    <p:extLst>
      <p:ext uri="{BB962C8B-B14F-4D97-AF65-F5344CB8AC3E}">
        <p14:creationId xmlns:p14="http://schemas.microsoft.com/office/powerpoint/2010/main" val="4233640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838" y="808038"/>
            <a:ext cx="7185026" cy="40417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09AE2E-0B44-46F1-B636-ED1653846E72}" type="slidenum">
              <a:rPr lang="en-US" smtClean="0"/>
              <a:t>3</a:t>
            </a:fld>
            <a:endParaRPr lang="en-US" dirty="0"/>
          </a:p>
        </p:txBody>
      </p:sp>
    </p:spTree>
    <p:extLst>
      <p:ext uri="{BB962C8B-B14F-4D97-AF65-F5344CB8AC3E}">
        <p14:creationId xmlns:p14="http://schemas.microsoft.com/office/powerpoint/2010/main" val="4233640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838" y="808038"/>
            <a:ext cx="7185026" cy="40417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09AE2E-0B44-46F1-B636-ED1653846E72}" type="slidenum">
              <a:rPr lang="en-US" smtClean="0"/>
              <a:t>4</a:t>
            </a:fld>
            <a:endParaRPr lang="en-US" dirty="0"/>
          </a:p>
        </p:txBody>
      </p:sp>
    </p:spTree>
    <p:extLst>
      <p:ext uri="{BB962C8B-B14F-4D97-AF65-F5344CB8AC3E}">
        <p14:creationId xmlns:p14="http://schemas.microsoft.com/office/powerpoint/2010/main" val="4233640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838" y="808038"/>
            <a:ext cx="7185026" cy="40417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09AE2E-0B44-46F1-B636-ED1653846E72}" type="slidenum">
              <a:rPr lang="en-US" smtClean="0"/>
              <a:t>5</a:t>
            </a:fld>
            <a:endParaRPr lang="en-US" dirty="0"/>
          </a:p>
        </p:txBody>
      </p:sp>
    </p:spTree>
    <p:extLst>
      <p:ext uri="{BB962C8B-B14F-4D97-AF65-F5344CB8AC3E}">
        <p14:creationId xmlns:p14="http://schemas.microsoft.com/office/powerpoint/2010/main" val="4233640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838" y="808038"/>
            <a:ext cx="7185026" cy="40417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09AE2E-0B44-46F1-B636-ED1653846E72}" type="slidenum">
              <a:rPr lang="en-US" smtClean="0"/>
              <a:t>6</a:t>
            </a:fld>
            <a:endParaRPr lang="en-US" dirty="0"/>
          </a:p>
        </p:txBody>
      </p:sp>
    </p:spTree>
    <p:extLst>
      <p:ext uri="{BB962C8B-B14F-4D97-AF65-F5344CB8AC3E}">
        <p14:creationId xmlns:p14="http://schemas.microsoft.com/office/powerpoint/2010/main" val="4233640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838" y="808038"/>
            <a:ext cx="7185026" cy="40417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09AE2E-0B44-46F1-B636-ED1653846E72}" type="slidenum">
              <a:rPr lang="en-US" smtClean="0"/>
              <a:t>7</a:t>
            </a:fld>
            <a:endParaRPr lang="en-US" dirty="0"/>
          </a:p>
        </p:txBody>
      </p:sp>
    </p:spTree>
    <p:extLst>
      <p:ext uri="{BB962C8B-B14F-4D97-AF65-F5344CB8AC3E}">
        <p14:creationId xmlns:p14="http://schemas.microsoft.com/office/powerpoint/2010/main" val="42336406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A2BC7-C25E-CC90-C682-41E02E5829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B263FF83-2FFF-E2DD-4185-F7EDC4694E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22D098E0-CAE7-17CF-2223-1195DE041D64}"/>
              </a:ext>
            </a:extLst>
          </p:cNvPr>
          <p:cNvSpPr>
            <a:spLocks noGrp="1"/>
          </p:cNvSpPr>
          <p:nvPr>
            <p:ph type="dt" sz="half" idx="10"/>
          </p:nvPr>
        </p:nvSpPr>
        <p:spPr/>
        <p:txBody>
          <a:bodyPr/>
          <a:lstStyle/>
          <a:p>
            <a:fld id="{F7330988-0B98-4BB3-93E3-C47F81A721FF}" type="datetimeFigureOut">
              <a:rPr lang="en-MY" smtClean="0"/>
              <a:t>7/9/2023</a:t>
            </a:fld>
            <a:endParaRPr lang="en-MY" dirty="0"/>
          </a:p>
        </p:txBody>
      </p:sp>
      <p:sp>
        <p:nvSpPr>
          <p:cNvPr id="5" name="Footer Placeholder 4">
            <a:extLst>
              <a:ext uri="{FF2B5EF4-FFF2-40B4-BE49-F238E27FC236}">
                <a16:creationId xmlns:a16="http://schemas.microsoft.com/office/drawing/2014/main" id="{E6689825-AB61-2E00-6811-688F59F9C0D6}"/>
              </a:ext>
            </a:extLst>
          </p:cNvPr>
          <p:cNvSpPr>
            <a:spLocks noGrp="1"/>
          </p:cNvSpPr>
          <p:nvPr>
            <p:ph type="ftr" sz="quarter" idx="11"/>
          </p:nvPr>
        </p:nvSpPr>
        <p:spPr/>
        <p:txBody>
          <a:bodyPr/>
          <a:lstStyle/>
          <a:p>
            <a:endParaRPr lang="en-MY" dirty="0"/>
          </a:p>
        </p:txBody>
      </p:sp>
      <p:sp>
        <p:nvSpPr>
          <p:cNvPr id="6" name="Slide Number Placeholder 5">
            <a:extLst>
              <a:ext uri="{FF2B5EF4-FFF2-40B4-BE49-F238E27FC236}">
                <a16:creationId xmlns:a16="http://schemas.microsoft.com/office/drawing/2014/main" id="{AB8B9B25-FEAB-8E5B-6E49-8E0C7BA666B3}"/>
              </a:ext>
            </a:extLst>
          </p:cNvPr>
          <p:cNvSpPr>
            <a:spLocks noGrp="1"/>
          </p:cNvSpPr>
          <p:nvPr>
            <p:ph type="sldNum" sz="quarter" idx="12"/>
          </p:nvPr>
        </p:nvSpPr>
        <p:spPr/>
        <p:txBody>
          <a:bodyPr/>
          <a:lstStyle/>
          <a:p>
            <a:fld id="{DF1EB337-EFAB-439B-971E-9A2F14B9A836}" type="slidenum">
              <a:rPr lang="en-MY" smtClean="0"/>
              <a:t>‹#›</a:t>
            </a:fld>
            <a:endParaRPr lang="en-MY" dirty="0"/>
          </a:p>
        </p:txBody>
      </p:sp>
    </p:spTree>
    <p:extLst>
      <p:ext uri="{BB962C8B-B14F-4D97-AF65-F5344CB8AC3E}">
        <p14:creationId xmlns:p14="http://schemas.microsoft.com/office/powerpoint/2010/main" val="2810271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6DFB-1369-38F8-5C7C-DB63DBA2A3F4}"/>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9C6B45C8-8C80-6D02-1BAB-E2E58A083C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BBBF1B8D-3A22-941F-28B7-26E381015E66}"/>
              </a:ext>
            </a:extLst>
          </p:cNvPr>
          <p:cNvSpPr>
            <a:spLocks noGrp="1"/>
          </p:cNvSpPr>
          <p:nvPr>
            <p:ph type="dt" sz="half" idx="10"/>
          </p:nvPr>
        </p:nvSpPr>
        <p:spPr/>
        <p:txBody>
          <a:bodyPr/>
          <a:lstStyle/>
          <a:p>
            <a:fld id="{F7330988-0B98-4BB3-93E3-C47F81A721FF}" type="datetimeFigureOut">
              <a:rPr lang="en-MY" smtClean="0"/>
              <a:t>7/9/2023</a:t>
            </a:fld>
            <a:endParaRPr lang="en-MY" dirty="0"/>
          </a:p>
        </p:txBody>
      </p:sp>
      <p:sp>
        <p:nvSpPr>
          <p:cNvPr id="5" name="Footer Placeholder 4">
            <a:extLst>
              <a:ext uri="{FF2B5EF4-FFF2-40B4-BE49-F238E27FC236}">
                <a16:creationId xmlns:a16="http://schemas.microsoft.com/office/drawing/2014/main" id="{FE3DACFD-4AD2-584E-2061-A26D82F45404}"/>
              </a:ext>
            </a:extLst>
          </p:cNvPr>
          <p:cNvSpPr>
            <a:spLocks noGrp="1"/>
          </p:cNvSpPr>
          <p:nvPr>
            <p:ph type="ftr" sz="quarter" idx="11"/>
          </p:nvPr>
        </p:nvSpPr>
        <p:spPr/>
        <p:txBody>
          <a:bodyPr/>
          <a:lstStyle/>
          <a:p>
            <a:endParaRPr lang="en-MY" dirty="0"/>
          </a:p>
        </p:txBody>
      </p:sp>
      <p:sp>
        <p:nvSpPr>
          <p:cNvPr id="6" name="Slide Number Placeholder 5">
            <a:extLst>
              <a:ext uri="{FF2B5EF4-FFF2-40B4-BE49-F238E27FC236}">
                <a16:creationId xmlns:a16="http://schemas.microsoft.com/office/drawing/2014/main" id="{28A1854C-14C3-605E-C14B-BB95780D7166}"/>
              </a:ext>
            </a:extLst>
          </p:cNvPr>
          <p:cNvSpPr>
            <a:spLocks noGrp="1"/>
          </p:cNvSpPr>
          <p:nvPr>
            <p:ph type="sldNum" sz="quarter" idx="12"/>
          </p:nvPr>
        </p:nvSpPr>
        <p:spPr/>
        <p:txBody>
          <a:bodyPr/>
          <a:lstStyle/>
          <a:p>
            <a:fld id="{DF1EB337-EFAB-439B-971E-9A2F14B9A836}" type="slidenum">
              <a:rPr lang="en-MY" smtClean="0"/>
              <a:t>‹#›</a:t>
            </a:fld>
            <a:endParaRPr lang="en-MY" dirty="0"/>
          </a:p>
        </p:txBody>
      </p:sp>
    </p:spTree>
    <p:extLst>
      <p:ext uri="{BB962C8B-B14F-4D97-AF65-F5344CB8AC3E}">
        <p14:creationId xmlns:p14="http://schemas.microsoft.com/office/powerpoint/2010/main" val="2743759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244E0-E949-1BDE-8688-40F8670540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63C304C9-AFD8-5D87-8A35-47BDDA9293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DE8988-41D4-29E4-0FC4-BD8166B90895}"/>
              </a:ext>
            </a:extLst>
          </p:cNvPr>
          <p:cNvSpPr>
            <a:spLocks noGrp="1"/>
          </p:cNvSpPr>
          <p:nvPr>
            <p:ph type="dt" sz="half" idx="10"/>
          </p:nvPr>
        </p:nvSpPr>
        <p:spPr/>
        <p:txBody>
          <a:bodyPr/>
          <a:lstStyle/>
          <a:p>
            <a:fld id="{F7330988-0B98-4BB3-93E3-C47F81A721FF}" type="datetimeFigureOut">
              <a:rPr lang="en-MY" smtClean="0"/>
              <a:t>7/9/2023</a:t>
            </a:fld>
            <a:endParaRPr lang="en-MY" dirty="0"/>
          </a:p>
        </p:txBody>
      </p:sp>
      <p:sp>
        <p:nvSpPr>
          <p:cNvPr id="5" name="Footer Placeholder 4">
            <a:extLst>
              <a:ext uri="{FF2B5EF4-FFF2-40B4-BE49-F238E27FC236}">
                <a16:creationId xmlns:a16="http://schemas.microsoft.com/office/drawing/2014/main" id="{60FB630B-88D8-59B4-69A4-BC461C099F6B}"/>
              </a:ext>
            </a:extLst>
          </p:cNvPr>
          <p:cNvSpPr>
            <a:spLocks noGrp="1"/>
          </p:cNvSpPr>
          <p:nvPr>
            <p:ph type="ftr" sz="quarter" idx="11"/>
          </p:nvPr>
        </p:nvSpPr>
        <p:spPr/>
        <p:txBody>
          <a:bodyPr/>
          <a:lstStyle/>
          <a:p>
            <a:endParaRPr lang="en-MY" dirty="0"/>
          </a:p>
        </p:txBody>
      </p:sp>
      <p:sp>
        <p:nvSpPr>
          <p:cNvPr id="6" name="Slide Number Placeholder 5">
            <a:extLst>
              <a:ext uri="{FF2B5EF4-FFF2-40B4-BE49-F238E27FC236}">
                <a16:creationId xmlns:a16="http://schemas.microsoft.com/office/drawing/2014/main" id="{DAFBA8D2-9A31-9166-38DA-7CFB7FAB415F}"/>
              </a:ext>
            </a:extLst>
          </p:cNvPr>
          <p:cNvSpPr>
            <a:spLocks noGrp="1"/>
          </p:cNvSpPr>
          <p:nvPr>
            <p:ph type="sldNum" sz="quarter" idx="12"/>
          </p:nvPr>
        </p:nvSpPr>
        <p:spPr/>
        <p:txBody>
          <a:bodyPr/>
          <a:lstStyle/>
          <a:p>
            <a:fld id="{DF1EB337-EFAB-439B-971E-9A2F14B9A836}" type="slidenum">
              <a:rPr lang="en-MY" smtClean="0"/>
              <a:t>‹#›</a:t>
            </a:fld>
            <a:endParaRPr lang="en-MY" dirty="0"/>
          </a:p>
        </p:txBody>
      </p:sp>
    </p:spTree>
    <p:extLst>
      <p:ext uri="{BB962C8B-B14F-4D97-AF65-F5344CB8AC3E}">
        <p14:creationId xmlns:p14="http://schemas.microsoft.com/office/powerpoint/2010/main" val="3459975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ED994-3ECC-B99D-5148-E0E025B52F46}"/>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4A83F6E-65AF-BC24-66D3-6CD25F1258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BE6114F5-7729-9A34-138E-5615282DF4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D12234D1-1F03-0505-099D-9A0D3517E308}"/>
              </a:ext>
            </a:extLst>
          </p:cNvPr>
          <p:cNvSpPr>
            <a:spLocks noGrp="1"/>
          </p:cNvSpPr>
          <p:nvPr>
            <p:ph type="dt" sz="half" idx="10"/>
          </p:nvPr>
        </p:nvSpPr>
        <p:spPr/>
        <p:txBody>
          <a:bodyPr/>
          <a:lstStyle/>
          <a:p>
            <a:fld id="{F7330988-0B98-4BB3-93E3-C47F81A721FF}" type="datetimeFigureOut">
              <a:rPr lang="en-MY" smtClean="0"/>
              <a:t>7/9/2023</a:t>
            </a:fld>
            <a:endParaRPr lang="en-MY" dirty="0"/>
          </a:p>
        </p:txBody>
      </p:sp>
      <p:sp>
        <p:nvSpPr>
          <p:cNvPr id="6" name="Footer Placeholder 5">
            <a:extLst>
              <a:ext uri="{FF2B5EF4-FFF2-40B4-BE49-F238E27FC236}">
                <a16:creationId xmlns:a16="http://schemas.microsoft.com/office/drawing/2014/main" id="{9B663EA8-6C64-3C96-8A2F-9449644AB517}"/>
              </a:ext>
            </a:extLst>
          </p:cNvPr>
          <p:cNvSpPr>
            <a:spLocks noGrp="1"/>
          </p:cNvSpPr>
          <p:nvPr>
            <p:ph type="ftr" sz="quarter" idx="11"/>
          </p:nvPr>
        </p:nvSpPr>
        <p:spPr/>
        <p:txBody>
          <a:bodyPr/>
          <a:lstStyle/>
          <a:p>
            <a:endParaRPr lang="en-MY" dirty="0"/>
          </a:p>
        </p:txBody>
      </p:sp>
      <p:sp>
        <p:nvSpPr>
          <p:cNvPr id="7" name="Slide Number Placeholder 6">
            <a:extLst>
              <a:ext uri="{FF2B5EF4-FFF2-40B4-BE49-F238E27FC236}">
                <a16:creationId xmlns:a16="http://schemas.microsoft.com/office/drawing/2014/main" id="{41C16971-34D6-8251-67E1-58942B49CB67}"/>
              </a:ext>
            </a:extLst>
          </p:cNvPr>
          <p:cNvSpPr>
            <a:spLocks noGrp="1"/>
          </p:cNvSpPr>
          <p:nvPr>
            <p:ph type="sldNum" sz="quarter" idx="12"/>
          </p:nvPr>
        </p:nvSpPr>
        <p:spPr/>
        <p:txBody>
          <a:bodyPr/>
          <a:lstStyle/>
          <a:p>
            <a:fld id="{DF1EB337-EFAB-439B-971E-9A2F14B9A836}" type="slidenum">
              <a:rPr lang="en-MY" smtClean="0"/>
              <a:t>‹#›</a:t>
            </a:fld>
            <a:endParaRPr lang="en-MY" dirty="0"/>
          </a:p>
        </p:txBody>
      </p:sp>
    </p:spTree>
    <p:extLst>
      <p:ext uri="{BB962C8B-B14F-4D97-AF65-F5344CB8AC3E}">
        <p14:creationId xmlns:p14="http://schemas.microsoft.com/office/powerpoint/2010/main" val="2900182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1B0CE-1107-C123-1D99-2D4C069620D4}"/>
              </a:ext>
            </a:extLst>
          </p:cNvPr>
          <p:cNvSpPr>
            <a:spLocks noGrp="1"/>
          </p:cNvSpPr>
          <p:nvPr>
            <p:ph type="title"/>
          </p:nvPr>
        </p:nvSpPr>
        <p:spPr>
          <a:xfrm>
            <a:off x="839788" y="365125"/>
            <a:ext cx="105156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6BCCBAF1-E339-B31A-EA4C-04FE2BBF61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21AE659-578C-AD13-DF06-1ECE13F4CAD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B74AC654-763E-1F38-A6E0-2A1ACA3B8E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2BABA5-611C-00D7-3704-ECC159CADD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612A9863-5556-36DA-830E-B7DF6E65F2DF}"/>
              </a:ext>
            </a:extLst>
          </p:cNvPr>
          <p:cNvSpPr>
            <a:spLocks noGrp="1"/>
          </p:cNvSpPr>
          <p:nvPr>
            <p:ph type="dt" sz="half" idx="10"/>
          </p:nvPr>
        </p:nvSpPr>
        <p:spPr/>
        <p:txBody>
          <a:bodyPr/>
          <a:lstStyle/>
          <a:p>
            <a:fld id="{F7330988-0B98-4BB3-93E3-C47F81A721FF}" type="datetimeFigureOut">
              <a:rPr lang="en-MY" smtClean="0"/>
              <a:t>7/9/2023</a:t>
            </a:fld>
            <a:endParaRPr lang="en-MY" dirty="0"/>
          </a:p>
        </p:txBody>
      </p:sp>
      <p:sp>
        <p:nvSpPr>
          <p:cNvPr id="8" name="Footer Placeholder 7">
            <a:extLst>
              <a:ext uri="{FF2B5EF4-FFF2-40B4-BE49-F238E27FC236}">
                <a16:creationId xmlns:a16="http://schemas.microsoft.com/office/drawing/2014/main" id="{A6C1A4B0-D306-48F0-1BBE-49410B7FF36F}"/>
              </a:ext>
            </a:extLst>
          </p:cNvPr>
          <p:cNvSpPr>
            <a:spLocks noGrp="1"/>
          </p:cNvSpPr>
          <p:nvPr>
            <p:ph type="ftr" sz="quarter" idx="11"/>
          </p:nvPr>
        </p:nvSpPr>
        <p:spPr/>
        <p:txBody>
          <a:bodyPr/>
          <a:lstStyle/>
          <a:p>
            <a:endParaRPr lang="en-MY" dirty="0"/>
          </a:p>
        </p:txBody>
      </p:sp>
      <p:sp>
        <p:nvSpPr>
          <p:cNvPr id="9" name="Slide Number Placeholder 8">
            <a:extLst>
              <a:ext uri="{FF2B5EF4-FFF2-40B4-BE49-F238E27FC236}">
                <a16:creationId xmlns:a16="http://schemas.microsoft.com/office/drawing/2014/main" id="{892D6E16-9206-61BC-64E8-B79EC3F5C081}"/>
              </a:ext>
            </a:extLst>
          </p:cNvPr>
          <p:cNvSpPr>
            <a:spLocks noGrp="1"/>
          </p:cNvSpPr>
          <p:nvPr>
            <p:ph type="sldNum" sz="quarter" idx="12"/>
          </p:nvPr>
        </p:nvSpPr>
        <p:spPr/>
        <p:txBody>
          <a:bodyPr/>
          <a:lstStyle/>
          <a:p>
            <a:fld id="{DF1EB337-EFAB-439B-971E-9A2F14B9A836}" type="slidenum">
              <a:rPr lang="en-MY" smtClean="0"/>
              <a:t>‹#›</a:t>
            </a:fld>
            <a:endParaRPr lang="en-MY" dirty="0"/>
          </a:p>
        </p:txBody>
      </p:sp>
    </p:spTree>
    <p:extLst>
      <p:ext uri="{BB962C8B-B14F-4D97-AF65-F5344CB8AC3E}">
        <p14:creationId xmlns:p14="http://schemas.microsoft.com/office/powerpoint/2010/main" val="3766437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8D144-F28C-DC2C-8058-EF13175F3300}"/>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E6541A7B-2822-8CC7-6CAE-40B97654B6E4}"/>
              </a:ext>
            </a:extLst>
          </p:cNvPr>
          <p:cNvSpPr>
            <a:spLocks noGrp="1"/>
          </p:cNvSpPr>
          <p:nvPr>
            <p:ph type="dt" sz="half" idx="10"/>
          </p:nvPr>
        </p:nvSpPr>
        <p:spPr/>
        <p:txBody>
          <a:bodyPr/>
          <a:lstStyle/>
          <a:p>
            <a:fld id="{F7330988-0B98-4BB3-93E3-C47F81A721FF}" type="datetimeFigureOut">
              <a:rPr lang="en-MY" smtClean="0"/>
              <a:t>7/9/2023</a:t>
            </a:fld>
            <a:endParaRPr lang="en-MY" dirty="0"/>
          </a:p>
        </p:txBody>
      </p:sp>
      <p:sp>
        <p:nvSpPr>
          <p:cNvPr id="4" name="Footer Placeholder 3">
            <a:extLst>
              <a:ext uri="{FF2B5EF4-FFF2-40B4-BE49-F238E27FC236}">
                <a16:creationId xmlns:a16="http://schemas.microsoft.com/office/drawing/2014/main" id="{728B2B38-E679-4BB1-E02F-6EE9DF2CE02A}"/>
              </a:ext>
            </a:extLst>
          </p:cNvPr>
          <p:cNvSpPr>
            <a:spLocks noGrp="1"/>
          </p:cNvSpPr>
          <p:nvPr>
            <p:ph type="ftr" sz="quarter" idx="11"/>
          </p:nvPr>
        </p:nvSpPr>
        <p:spPr/>
        <p:txBody>
          <a:bodyPr/>
          <a:lstStyle/>
          <a:p>
            <a:endParaRPr lang="en-MY" dirty="0"/>
          </a:p>
        </p:txBody>
      </p:sp>
      <p:sp>
        <p:nvSpPr>
          <p:cNvPr id="5" name="Slide Number Placeholder 4">
            <a:extLst>
              <a:ext uri="{FF2B5EF4-FFF2-40B4-BE49-F238E27FC236}">
                <a16:creationId xmlns:a16="http://schemas.microsoft.com/office/drawing/2014/main" id="{C3515B3A-CB3F-B10B-6C4A-BC447C80886F}"/>
              </a:ext>
            </a:extLst>
          </p:cNvPr>
          <p:cNvSpPr>
            <a:spLocks noGrp="1"/>
          </p:cNvSpPr>
          <p:nvPr>
            <p:ph type="sldNum" sz="quarter" idx="12"/>
          </p:nvPr>
        </p:nvSpPr>
        <p:spPr/>
        <p:txBody>
          <a:bodyPr/>
          <a:lstStyle/>
          <a:p>
            <a:fld id="{DF1EB337-EFAB-439B-971E-9A2F14B9A836}" type="slidenum">
              <a:rPr lang="en-MY" smtClean="0"/>
              <a:t>‹#›</a:t>
            </a:fld>
            <a:endParaRPr lang="en-MY" dirty="0"/>
          </a:p>
        </p:txBody>
      </p:sp>
    </p:spTree>
    <p:extLst>
      <p:ext uri="{BB962C8B-B14F-4D97-AF65-F5344CB8AC3E}">
        <p14:creationId xmlns:p14="http://schemas.microsoft.com/office/powerpoint/2010/main" val="3208191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8995BA-7D92-E365-F2B7-650479BB9759}"/>
              </a:ext>
            </a:extLst>
          </p:cNvPr>
          <p:cNvSpPr>
            <a:spLocks noGrp="1"/>
          </p:cNvSpPr>
          <p:nvPr>
            <p:ph type="dt" sz="half" idx="10"/>
          </p:nvPr>
        </p:nvSpPr>
        <p:spPr/>
        <p:txBody>
          <a:bodyPr/>
          <a:lstStyle/>
          <a:p>
            <a:fld id="{F7330988-0B98-4BB3-93E3-C47F81A721FF}" type="datetimeFigureOut">
              <a:rPr lang="en-MY" smtClean="0"/>
              <a:t>7/9/2023</a:t>
            </a:fld>
            <a:endParaRPr lang="en-MY" dirty="0"/>
          </a:p>
        </p:txBody>
      </p:sp>
      <p:sp>
        <p:nvSpPr>
          <p:cNvPr id="3" name="Footer Placeholder 2">
            <a:extLst>
              <a:ext uri="{FF2B5EF4-FFF2-40B4-BE49-F238E27FC236}">
                <a16:creationId xmlns:a16="http://schemas.microsoft.com/office/drawing/2014/main" id="{312020E9-51BE-F290-5ACB-B20BBBB7D266}"/>
              </a:ext>
            </a:extLst>
          </p:cNvPr>
          <p:cNvSpPr>
            <a:spLocks noGrp="1"/>
          </p:cNvSpPr>
          <p:nvPr>
            <p:ph type="ftr" sz="quarter" idx="11"/>
          </p:nvPr>
        </p:nvSpPr>
        <p:spPr/>
        <p:txBody>
          <a:bodyPr/>
          <a:lstStyle/>
          <a:p>
            <a:endParaRPr lang="en-MY" dirty="0"/>
          </a:p>
        </p:txBody>
      </p:sp>
      <p:sp>
        <p:nvSpPr>
          <p:cNvPr id="4" name="Slide Number Placeholder 3">
            <a:extLst>
              <a:ext uri="{FF2B5EF4-FFF2-40B4-BE49-F238E27FC236}">
                <a16:creationId xmlns:a16="http://schemas.microsoft.com/office/drawing/2014/main" id="{642A6C33-AB76-C9D8-BADB-9242FD938609}"/>
              </a:ext>
            </a:extLst>
          </p:cNvPr>
          <p:cNvSpPr>
            <a:spLocks noGrp="1"/>
          </p:cNvSpPr>
          <p:nvPr>
            <p:ph type="sldNum" sz="quarter" idx="12"/>
          </p:nvPr>
        </p:nvSpPr>
        <p:spPr/>
        <p:txBody>
          <a:bodyPr/>
          <a:lstStyle/>
          <a:p>
            <a:fld id="{DF1EB337-EFAB-439B-971E-9A2F14B9A836}" type="slidenum">
              <a:rPr lang="en-MY" smtClean="0"/>
              <a:t>‹#›</a:t>
            </a:fld>
            <a:endParaRPr lang="en-MY" dirty="0"/>
          </a:p>
        </p:txBody>
      </p:sp>
    </p:spTree>
    <p:extLst>
      <p:ext uri="{BB962C8B-B14F-4D97-AF65-F5344CB8AC3E}">
        <p14:creationId xmlns:p14="http://schemas.microsoft.com/office/powerpoint/2010/main" val="2121759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F20A5-59E5-9575-904E-356BA52C63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9BF01A78-FDE8-4B03-A7E9-145BC48B97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5C708088-65DB-F276-4007-6E0D1BBF24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E8ED2B-E8BB-6AC6-C311-F66D579890C6}"/>
              </a:ext>
            </a:extLst>
          </p:cNvPr>
          <p:cNvSpPr>
            <a:spLocks noGrp="1"/>
          </p:cNvSpPr>
          <p:nvPr>
            <p:ph type="dt" sz="half" idx="10"/>
          </p:nvPr>
        </p:nvSpPr>
        <p:spPr/>
        <p:txBody>
          <a:bodyPr/>
          <a:lstStyle/>
          <a:p>
            <a:fld id="{F7330988-0B98-4BB3-93E3-C47F81A721FF}" type="datetimeFigureOut">
              <a:rPr lang="en-MY" smtClean="0"/>
              <a:t>7/9/2023</a:t>
            </a:fld>
            <a:endParaRPr lang="en-MY" dirty="0"/>
          </a:p>
        </p:txBody>
      </p:sp>
      <p:sp>
        <p:nvSpPr>
          <p:cNvPr id="6" name="Footer Placeholder 5">
            <a:extLst>
              <a:ext uri="{FF2B5EF4-FFF2-40B4-BE49-F238E27FC236}">
                <a16:creationId xmlns:a16="http://schemas.microsoft.com/office/drawing/2014/main" id="{3BBD743F-4FDC-24B3-E9A2-A37487022DFE}"/>
              </a:ext>
            </a:extLst>
          </p:cNvPr>
          <p:cNvSpPr>
            <a:spLocks noGrp="1"/>
          </p:cNvSpPr>
          <p:nvPr>
            <p:ph type="ftr" sz="quarter" idx="11"/>
          </p:nvPr>
        </p:nvSpPr>
        <p:spPr/>
        <p:txBody>
          <a:bodyPr/>
          <a:lstStyle/>
          <a:p>
            <a:endParaRPr lang="en-MY" dirty="0"/>
          </a:p>
        </p:txBody>
      </p:sp>
      <p:sp>
        <p:nvSpPr>
          <p:cNvPr id="7" name="Slide Number Placeholder 6">
            <a:extLst>
              <a:ext uri="{FF2B5EF4-FFF2-40B4-BE49-F238E27FC236}">
                <a16:creationId xmlns:a16="http://schemas.microsoft.com/office/drawing/2014/main" id="{A54F442B-0F36-B9A8-583D-08B700BD6A18}"/>
              </a:ext>
            </a:extLst>
          </p:cNvPr>
          <p:cNvSpPr>
            <a:spLocks noGrp="1"/>
          </p:cNvSpPr>
          <p:nvPr>
            <p:ph type="sldNum" sz="quarter" idx="12"/>
          </p:nvPr>
        </p:nvSpPr>
        <p:spPr/>
        <p:txBody>
          <a:bodyPr/>
          <a:lstStyle/>
          <a:p>
            <a:fld id="{DF1EB337-EFAB-439B-971E-9A2F14B9A836}" type="slidenum">
              <a:rPr lang="en-MY" smtClean="0"/>
              <a:t>‹#›</a:t>
            </a:fld>
            <a:endParaRPr lang="en-MY" dirty="0"/>
          </a:p>
        </p:txBody>
      </p:sp>
    </p:spTree>
    <p:extLst>
      <p:ext uri="{BB962C8B-B14F-4D97-AF65-F5344CB8AC3E}">
        <p14:creationId xmlns:p14="http://schemas.microsoft.com/office/powerpoint/2010/main" val="106060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F366F-A543-5581-2299-FDFFFB315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FFB6FE74-F571-FC56-F734-B017B17C61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dirty="0"/>
          </a:p>
        </p:txBody>
      </p:sp>
      <p:sp>
        <p:nvSpPr>
          <p:cNvPr id="4" name="Text Placeholder 3">
            <a:extLst>
              <a:ext uri="{FF2B5EF4-FFF2-40B4-BE49-F238E27FC236}">
                <a16:creationId xmlns:a16="http://schemas.microsoft.com/office/drawing/2014/main" id="{27E3A787-ECC1-E4AE-E733-49D76B90C3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59746-C671-612A-A193-9387D36B7C0F}"/>
              </a:ext>
            </a:extLst>
          </p:cNvPr>
          <p:cNvSpPr>
            <a:spLocks noGrp="1"/>
          </p:cNvSpPr>
          <p:nvPr>
            <p:ph type="dt" sz="half" idx="10"/>
          </p:nvPr>
        </p:nvSpPr>
        <p:spPr/>
        <p:txBody>
          <a:bodyPr/>
          <a:lstStyle/>
          <a:p>
            <a:fld id="{F7330988-0B98-4BB3-93E3-C47F81A721FF}" type="datetimeFigureOut">
              <a:rPr lang="en-MY" smtClean="0"/>
              <a:t>7/9/2023</a:t>
            </a:fld>
            <a:endParaRPr lang="en-MY" dirty="0"/>
          </a:p>
        </p:txBody>
      </p:sp>
      <p:sp>
        <p:nvSpPr>
          <p:cNvPr id="6" name="Footer Placeholder 5">
            <a:extLst>
              <a:ext uri="{FF2B5EF4-FFF2-40B4-BE49-F238E27FC236}">
                <a16:creationId xmlns:a16="http://schemas.microsoft.com/office/drawing/2014/main" id="{F7A10CA4-1936-64EC-3E73-5ECFF74E9267}"/>
              </a:ext>
            </a:extLst>
          </p:cNvPr>
          <p:cNvSpPr>
            <a:spLocks noGrp="1"/>
          </p:cNvSpPr>
          <p:nvPr>
            <p:ph type="ftr" sz="quarter" idx="11"/>
          </p:nvPr>
        </p:nvSpPr>
        <p:spPr/>
        <p:txBody>
          <a:bodyPr/>
          <a:lstStyle/>
          <a:p>
            <a:endParaRPr lang="en-MY" dirty="0"/>
          </a:p>
        </p:txBody>
      </p:sp>
      <p:sp>
        <p:nvSpPr>
          <p:cNvPr id="7" name="Slide Number Placeholder 6">
            <a:extLst>
              <a:ext uri="{FF2B5EF4-FFF2-40B4-BE49-F238E27FC236}">
                <a16:creationId xmlns:a16="http://schemas.microsoft.com/office/drawing/2014/main" id="{9F586AEC-45FF-631D-11D1-FD1F312F4C26}"/>
              </a:ext>
            </a:extLst>
          </p:cNvPr>
          <p:cNvSpPr>
            <a:spLocks noGrp="1"/>
          </p:cNvSpPr>
          <p:nvPr>
            <p:ph type="sldNum" sz="quarter" idx="12"/>
          </p:nvPr>
        </p:nvSpPr>
        <p:spPr/>
        <p:txBody>
          <a:bodyPr/>
          <a:lstStyle/>
          <a:p>
            <a:fld id="{DF1EB337-EFAB-439B-971E-9A2F14B9A836}" type="slidenum">
              <a:rPr lang="en-MY" smtClean="0"/>
              <a:t>‹#›</a:t>
            </a:fld>
            <a:endParaRPr lang="en-MY" dirty="0"/>
          </a:p>
        </p:txBody>
      </p:sp>
    </p:spTree>
    <p:extLst>
      <p:ext uri="{BB962C8B-B14F-4D97-AF65-F5344CB8AC3E}">
        <p14:creationId xmlns:p14="http://schemas.microsoft.com/office/powerpoint/2010/main" val="435497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4D36F-29CC-CEDE-A611-C5A85C0DF715}"/>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00337743-18A9-E5D0-D110-9CB2ADE495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84DD444C-353B-04E1-CCA5-E0F77739C523}"/>
              </a:ext>
            </a:extLst>
          </p:cNvPr>
          <p:cNvSpPr>
            <a:spLocks noGrp="1"/>
          </p:cNvSpPr>
          <p:nvPr>
            <p:ph type="dt" sz="half" idx="10"/>
          </p:nvPr>
        </p:nvSpPr>
        <p:spPr/>
        <p:txBody>
          <a:bodyPr/>
          <a:lstStyle/>
          <a:p>
            <a:fld id="{F7330988-0B98-4BB3-93E3-C47F81A721FF}" type="datetimeFigureOut">
              <a:rPr lang="en-MY" smtClean="0"/>
              <a:t>7/9/2023</a:t>
            </a:fld>
            <a:endParaRPr lang="en-MY" dirty="0"/>
          </a:p>
        </p:txBody>
      </p:sp>
      <p:sp>
        <p:nvSpPr>
          <p:cNvPr id="5" name="Footer Placeholder 4">
            <a:extLst>
              <a:ext uri="{FF2B5EF4-FFF2-40B4-BE49-F238E27FC236}">
                <a16:creationId xmlns:a16="http://schemas.microsoft.com/office/drawing/2014/main" id="{165E908C-1D12-D5CF-2853-C882105B8FEA}"/>
              </a:ext>
            </a:extLst>
          </p:cNvPr>
          <p:cNvSpPr>
            <a:spLocks noGrp="1"/>
          </p:cNvSpPr>
          <p:nvPr>
            <p:ph type="ftr" sz="quarter" idx="11"/>
          </p:nvPr>
        </p:nvSpPr>
        <p:spPr/>
        <p:txBody>
          <a:bodyPr/>
          <a:lstStyle/>
          <a:p>
            <a:endParaRPr lang="en-MY" dirty="0"/>
          </a:p>
        </p:txBody>
      </p:sp>
      <p:sp>
        <p:nvSpPr>
          <p:cNvPr id="6" name="Slide Number Placeholder 5">
            <a:extLst>
              <a:ext uri="{FF2B5EF4-FFF2-40B4-BE49-F238E27FC236}">
                <a16:creationId xmlns:a16="http://schemas.microsoft.com/office/drawing/2014/main" id="{A45D1FAD-40C8-8664-482B-65A72BFEEED2}"/>
              </a:ext>
            </a:extLst>
          </p:cNvPr>
          <p:cNvSpPr>
            <a:spLocks noGrp="1"/>
          </p:cNvSpPr>
          <p:nvPr>
            <p:ph type="sldNum" sz="quarter" idx="12"/>
          </p:nvPr>
        </p:nvSpPr>
        <p:spPr/>
        <p:txBody>
          <a:bodyPr/>
          <a:lstStyle/>
          <a:p>
            <a:fld id="{DF1EB337-EFAB-439B-971E-9A2F14B9A836}" type="slidenum">
              <a:rPr lang="en-MY" smtClean="0"/>
              <a:t>‹#›</a:t>
            </a:fld>
            <a:endParaRPr lang="en-MY" dirty="0"/>
          </a:p>
        </p:txBody>
      </p:sp>
    </p:spTree>
    <p:extLst>
      <p:ext uri="{BB962C8B-B14F-4D97-AF65-F5344CB8AC3E}">
        <p14:creationId xmlns:p14="http://schemas.microsoft.com/office/powerpoint/2010/main" val="1167078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EE966D-6CDE-DFBA-045C-94D4E9518A3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704781E5-7D30-1DF3-5C22-6F190492C7F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68C71695-BB86-9644-201A-FC89D8A926F5}"/>
              </a:ext>
            </a:extLst>
          </p:cNvPr>
          <p:cNvSpPr>
            <a:spLocks noGrp="1"/>
          </p:cNvSpPr>
          <p:nvPr>
            <p:ph type="dt" sz="half" idx="10"/>
          </p:nvPr>
        </p:nvSpPr>
        <p:spPr/>
        <p:txBody>
          <a:bodyPr/>
          <a:lstStyle/>
          <a:p>
            <a:fld id="{F7330988-0B98-4BB3-93E3-C47F81A721FF}" type="datetimeFigureOut">
              <a:rPr lang="en-MY" smtClean="0"/>
              <a:t>7/9/2023</a:t>
            </a:fld>
            <a:endParaRPr lang="en-MY" dirty="0"/>
          </a:p>
        </p:txBody>
      </p:sp>
      <p:sp>
        <p:nvSpPr>
          <p:cNvPr id="5" name="Footer Placeholder 4">
            <a:extLst>
              <a:ext uri="{FF2B5EF4-FFF2-40B4-BE49-F238E27FC236}">
                <a16:creationId xmlns:a16="http://schemas.microsoft.com/office/drawing/2014/main" id="{03D11771-F16D-D588-9A5A-B737109924DD}"/>
              </a:ext>
            </a:extLst>
          </p:cNvPr>
          <p:cNvSpPr>
            <a:spLocks noGrp="1"/>
          </p:cNvSpPr>
          <p:nvPr>
            <p:ph type="ftr" sz="quarter" idx="11"/>
          </p:nvPr>
        </p:nvSpPr>
        <p:spPr/>
        <p:txBody>
          <a:bodyPr/>
          <a:lstStyle/>
          <a:p>
            <a:endParaRPr lang="en-MY" dirty="0"/>
          </a:p>
        </p:txBody>
      </p:sp>
      <p:sp>
        <p:nvSpPr>
          <p:cNvPr id="6" name="Slide Number Placeholder 5">
            <a:extLst>
              <a:ext uri="{FF2B5EF4-FFF2-40B4-BE49-F238E27FC236}">
                <a16:creationId xmlns:a16="http://schemas.microsoft.com/office/drawing/2014/main" id="{62DD6B40-E83B-3D51-D592-D27A09ED4DFD}"/>
              </a:ext>
            </a:extLst>
          </p:cNvPr>
          <p:cNvSpPr>
            <a:spLocks noGrp="1"/>
          </p:cNvSpPr>
          <p:nvPr>
            <p:ph type="sldNum" sz="quarter" idx="12"/>
          </p:nvPr>
        </p:nvSpPr>
        <p:spPr/>
        <p:txBody>
          <a:bodyPr/>
          <a:lstStyle/>
          <a:p>
            <a:fld id="{DF1EB337-EFAB-439B-971E-9A2F14B9A836}" type="slidenum">
              <a:rPr lang="en-MY" smtClean="0"/>
              <a:t>‹#›</a:t>
            </a:fld>
            <a:endParaRPr lang="en-MY" dirty="0"/>
          </a:p>
        </p:txBody>
      </p:sp>
    </p:spTree>
    <p:extLst>
      <p:ext uri="{BB962C8B-B14F-4D97-AF65-F5344CB8AC3E}">
        <p14:creationId xmlns:p14="http://schemas.microsoft.com/office/powerpoint/2010/main" val="3900470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C6976E-816A-0FE5-BB94-1A9747C1E0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DB916553-6163-163F-BA90-6D4ADB14FB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1C697BD0-42FF-1618-F0EB-1971727E6C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330988-0B98-4BB3-93E3-C47F81A721FF}" type="datetimeFigureOut">
              <a:rPr lang="en-MY" smtClean="0"/>
              <a:t>7/9/2023</a:t>
            </a:fld>
            <a:endParaRPr lang="en-MY" dirty="0"/>
          </a:p>
        </p:txBody>
      </p:sp>
      <p:sp>
        <p:nvSpPr>
          <p:cNvPr id="5" name="Footer Placeholder 4">
            <a:extLst>
              <a:ext uri="{FF2B5EF4-FFF2-40B4-BE49-F238E27FC236}">
                <a16:creationId xmlns:a16="http://schemas.microsoft.com/office/drawing/2014/main" id="{532E984D-0A0B-C54F-42EE-3455A63575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dirty="0"/>
          </a:p>
        </p:txBody>
      </p:sp>
      <p:sp>
        <p:nvSpPr>
          <p:cNvPr id="6" name="Slide Number Placeholder 5">
            <a:extLst>
              <a:ext uri="{FF2B5EF4-FFF2-40B4-BE49-F238E27FC236}">
                <a16:creationId xmlns:a16="http://schemas.microsoft.com/office/drawing/2014/main" id="{9DA76D27-076D-4384-E6AD-6D200328DC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1EB337-EFAB-439B-971E-9A2F14B9A836}" type="slidenum">
              <a:rPr lang="en-MY" smtClean="0"/>
              <a:t>‹#›</a:t>
            </a:fld>
            <a:endParaRPr lang="en-MY" dirty="0"/>
          </a:p>
        </p:txBody>
      </p:sp>
    </p:spTree>
    <p:extLst>
      <p:ext uri="{BB962C8B-B14F-4D97-AF65-F5344CB8AC3E}">
        <p14:creationId xmlns:p14="http://schemas.microsoft.com/office/powerpoint/2010/main" val="1436455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CREST%20-%20It's%20Time%20to%20Collaborate.mp4"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crest.my/"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CREST%20-%20It's%20Time%20to%20Collaborate.mp4"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hlinkClick r:id="rId2" action="ppaction://hlinkfile"/>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289303" y="1119116"/>
            <a:ext cx="6863983" cy="221363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ight Triangle 1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289304" y="3429000"/>
            <a:ext cx="8921672" cy="1713305"/>
          </a:xfrm>
        </p:spPr>
        <p:txBody>
          <a:bodyPr anchor="b">
            <a:normAutofit/>
          </a:bodyPr>
          <a:lstStyle/>
          <a:p>
            <a:pPr algn="l"/>
            <a:r>
              <a:rPr lang="en-US" sz="2400" dirty="0">
                <a:ea typeface="ＭＳ Ｐゴシック"/>
                <a:cs typeface="Arial"/>
              </a:rPr>
              <a:t>Research, Development, Commercialization &amp; Innovation </a:t>
            </a:r>
            <a:br>
              <a:rPr lang="en-US" sz="2400" dirty="0">
                <a:ea typeface="ＭＳ Ｐゴシック"/>
                <a:cs typeface="Arial"/>
              </a:rPr>
            </a:br>
            <a:r>
              <a:rPr lang="en-US" sz="2400" dirty="0">
                <a:ea typeface="ＭＳ Ｐゴシック"/>
                <a:cs typeface="Arial"/>
              </a:rPr>
              <a:t>Request </a:t>
            </a:r>
            <a:r>
              <a:rPr lang="en-US" sz="2400" dirty="0">
                <a:latin typeface="Arial"/>
                <a:ea typeface="ＭＳ Ｐゴシック"/>
                <a:cs typeface="Arial"/>
              </a:rPr>
              <a:t>for Proposal (2024 / 2025)</a:t>
            </a:r>
            <a:br>
              <a:rPr lang="en-US" sz="2400" dirty="0">
                <a:highlight>
                  <a:srgbClr val="FFFF00"/>
                </a:highlight>
                <a:latin typeface="Arial"/>
                <a:ea typeface="ＭＳ Ｐゴシック"/>
                <a:cs typeface="Arial"/>
              </a:rPr>
            </a:br>
            <a:br>
              <a:rPr lang="en-US" sz="2400" dirty="0">
                <a:latin typeface="Arial" panose="020B0604020202020204" pitchFamily="34" charset="0"/>
                <a:cs typeface="Arial" panose="020B0604020202020204" pitchFamily="34" charset="0"/>
              </a:rPr>
            </a:br>
            <a:r>
              <a:rPr lang="en-US" sz="2400" dirty="0">
                <a:latin typeface="Arial"/>
                <a:ea typeface="ＭＳ Ｐゴシック"/>
                <a:cs typeface="Arial"/>
              </a:rPr>
              <a:t>Terms &amp; Conditions</a:t>
            </a:r>
          </a:p>
        </p:txBody>
      </p:sp>
    </p:spTree>
    <p:extLst>
      <p:ext uri="{BB962C8B-B14F-4D97-AF65-F5344CB8AC3E}">
        <p14:creationId xmlns:p14="http://schemas.microsoft.com/office/powerpoint/2010/main" val="25736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273" y="291241"/>
            <a:ext cx="10515600" cy="365126"/>
          </a:xfrm>
        </p:spPr>
        <p:txBody>
          <a:bodyPr>
            <a:normAutofit fontScale="90000"/>
          </a:bodyPr>
          <a:lstStyle/>
          <a:p>
            <a:r>
              <a:rPr lang="en-US" sz="2800" b="1" dirty="0">
                <a:latin typeface="Arial" panose="020B0604020202020204" pitchFamily="34" charset="0"/>
                <a:ea typeface="Tahoma" panose="020B0604030504040204" pitchFamily="34" charset="0"/>
                <a:cs typeface="Arial" panose="020B0604020202020204" pitchFamily="34" charset="0"/>
              </a:rPr>
              <a:t>About The RFP </a:t>
            </a:r>
          </a:p>
        </p:txBody>
      </p:sp>
      <p:sp>
        <p:nvSpPr>
          <p:cNvPr id="8" name="Content Placeholder 7"/>
          <p:cNvSpPr>
            <a:spLocks noGrp="1"/>
          </p:cNvSpPr>
          <p:nvPr>
            <p:ph idx="1"/>
          </p:nvPr>
        </p:nvSpPr>
        <p:spPr>
          <a:xfrm>
            <a:off x="507999" y="851759"/>
            <a:ext cx="11491168" cy="5715000"/>
          </a:xfrm>
        </p:spPr>
        <p:txBody>
          <a:bodyPr vert="horz" lIns="91440" tIns="45720" rIns="91440" bIns="45720" rtlCol="0" anchor="t">
            <a:normAutofit lnSpcReduction="10000"/>
          </a:bodyPr>
          <a:lstStyle/>
          <a:p>
            <a:pPr>
              <a:lnSpc>
                <a:spcPct val="150000"/>
              </a:lnSpc>
              <a:buFont typeface="Arial" panose="020B0604020202020204" pitchFamily="34" charset="0"/>
              <a:buChar char="•"/>
            </a:pPr>
            <a:r>
              <a:rPr lang="en-US" sz="1600" b="1" dirty="0">
                <a:latin typeface="Arial" panose="020B0604020202020204" pitchFamily="34" charset="0"/>
                <a:ea typeface="Tahoma" panose="020B0604030504040204" pitchFamily="34" charset="0"/>
                <a:cs typeface="Arial" panose="020B0604020202020204" pitchFamily="34" charset="0"/>
              </a:rPr>
              <a:t>Objectives</a:t>
            </a:r>
          </a:p>
          <a:p>
            <a:pPr lvl="1">
              <a:lnSpc>
                <a:spcPct val="150000"/>
              </a:lnSpc>
              <a:buFont typeface="Tahoma" panose="020B0604030504040204" pitchFamily="34" charset="0"/>
              <a:buChar char="−"/>
            </a:pPr>
            <a:r>
              <a:rPr lang="en-US" sz="1600" dirty="0">
                <a:latin typeface="Arial"/>
                <a:ea typeface="Tahoma"/>
                <a:cs typeface="Arial"/>
              </a:rPr>
              <a:t>To identify and support the research, development, commercialization, and innovation in E&amp;E technologies in the related application and market verticals</a:t>
            </a:r>
            <a:endParaRPr lang="en-US" sz="1600" dirty="0">
              <a:latin typeface="Arial" panose="020B0604020202020204" pitchFamily="34" charset="0"/>
              <a:ea typeface="Tahoma" panose="020B0604030504040204" pitchFamily="34" charset="0"/>
              <a:cs typeface="Arial" panose="020B0604020202020204" pitchFamily="34" charset="0"/>
            </a:endParaRPr>
          </a:p>
          <a:p>
            <a:pPr lvl="1">
              <a:lnSpc>
                <a:spcPct val="150000"/>
              </a:lnSpc>
              <a:buFont typeface="Tahoma" panose="020B0604030504040204" pitchFamily="34" charset="0"/>
              <a:buChar char="−"/>
            </a:pPr>
            <a:r>
              <a:rPr lang="en-US" sz="1600" dirty="0">
                <a:latin typeface="Arial"/>
                <a:ea typeface="Tahoma"/>
                <a:cs typeface="Arial"/>
              </a:rPr>
              <a:t>To drive applied research, prototype development, and minimum viable product collaborative projects among industry and universities</a:t>
            </a:r>
          </a:p>
          <a:p>
            <a:pPr lvl="1">
              <a:lnSpc>
                <a:spcPct val="150000"/>
              </a:lnSpc>
              <a:buFont typeface="Tahoma" panose="020B0604030504040204" pitchFamily="34" charset="0"/>
              <a:buChar char="−"/>
            </a:pPr>
            <a:r>
              <a:rPr lang="en-US" sz="1600" dirty="0">
                <a:latin typeface="Arial" panose="020B0604020202020204" pitchFamily="34" charset="0"/>
                <a:ea typeface="Tahoma" panose="020B0604030504040204" pitchFamily="34" charset="0"/>
                <a:cs typeface="Arial" panose="020B0604020202020204" pitchFamily="34" charset="0"/>
              </a:rPr>
              <a:t>To support the development of the E&amp;E sector in Malaysia </a:t>
            </a:r>
          </a:p>
          <a:p>
            <a:pPr>
              <a:lnSpc>
                <a:spcPct val="150000"/>
              </a:lnSpc>
              <a:buFont typeface="Arial" panose="020B0604020202020204" pitchFamily="34" charset="0"/>
              <a:buChar char="•"/>
            </a:pPr>
            <a:r>
              <a:rPr lang="en-US" sz="1600" b="1" dirty="0">
                <a:latin typeface="Arial" panose="020B0604020202020204" pitchFamily="34" charset="0"/>
                <a:ea typeface="Tahoma" panose="020B0604030504040204" pitchFamily="34" charset="0"/>
                <a:cs typeface="Arial" panose="020B0604020202020204" pitchFamily="34" charset="0"/>
              </a:rPr>
              <a:t>Key Requirements</a:t>
            </a:r>
          </a:p>
          <a:p>
            <a:pPr lvl="1">
              <a:lnSpc>
                <a:spcPct val="150000"/>
              </a:lnSpc>
              <a:buFont typeface="Tahoma" panose="020B0604030504040204" pitchFamily="34" charset="0"/>
              <a:buChar char="−"/>
            </a:pPr>
            <a:r>
              <a:rPr lang="en-US" sz="1600" dirty="0">
                <a:latin typeface="Arial"/>
                <a:ea typeface="Tahoma"/>
                <a:cs typeface="Arial"/>
              </a:rPr>
              <a:t>Focused on applied research or demonstration of minimum viable product or prototype</a:t>
            </a:r>
            <a:endParaRPr lang="en-US" sz="1600" dirty="0">
              <a:latin typeface="Arial" panose="020B0604020202020204" pitchFamily="34" charset="0"/>
              <a:ea typeface="Tahoma" panose="020B0604030504040204" pitchFamily="34" charset="0"/>
              <a:cs typeface="Arial" panose="020B0604020202020204" pitchFamily="34" charset="0"/>
            </a:endParaRPr>
          </a:p>
          <a:p>
            <a:pPr lvl="1">
              <a:lnSpc>
                <a:spcPct val="150000"/>
              </a:lnSpc>
              <a:buFont typeface="Tahoma" panose="020B0604030504040204" pitchFamily="34" charset="0"/>
              <a:buChar char="−"/>
            </a:pPr>
            <a:r>
              <a:rPr lang="en-US" sz="1600" dirty="0">
                <a:latin typeface="Arial"/>
                <a:ea typeface="Tahoma"/>
                <a:cs typeface="Arial"/>
              </a:rPr>
              <a:t>Involves invention and intellectual property generation and licensing </a:t>
            </a:r>
            <a:endParaRPr lang="en-US" sz="1600" dirty="0">
              <a:latin typeface="Arial" panose="020B0604020202020204" pitchFamily="34" charset="0"/>
              <a:ea typeface="Tahoma" panose="020B0604030504040204" pitchFamily="34" charset="0"/>
              <a:cs typeface="Arial" panose="020B0604020202020204" pitchFamily="34" charset="0"/>
            </a:endParaRPr>
          </a:p>
          <a:p>
            <a:pPr lvl="1">
              <a:lnSpc>
                <a:spcPct val="150000"/>
              </a:lnSpc>
              <a:buFont typeface="Tahoma" panose="020B0604030504040204" pitchFamily="34" charset="0"/>
              <a:buChar char="−"/>
            </a:pPr>
            <a:r>
              <a:rPr lang="en-US" sz="1600" dirty="0">
                <a:latin typeface="Arial"/>
                <a:ea typeface="Tahoma"/>
                <a:cs typeface="Arial"/>
              </a:rPr>
              <a:t>Involves high-skill technical knowhow and talent </a:t>
            </a:r>
            <a:endParaRPr lang="en-US" sz="1600" dirty="0">
              <a:latin typeface="Arial" panose="020B0604020202020204" pitchFamily="34" charset="0"/>
              <a:ea typeface="Tahoma" panose="020B0604030504040204" pitchFamily="34" charset="0"/>
              <a:cs typeface="Arial" panose="020B0604020202020204" pitchFamily="34" charset="0"/>
            </a:endParaRPr>
          </a:p>
          <a:p>
            <a:pPr lvl="1">
              <a:lnSpc>
                <a:spcPct val="150000"/>
              </a:lnSpc>
              <a:buFont typeface="Tahoma" panose="020B0604030504040204" pitchFamily="34" charset="0"/>
              <a:buChar char="−"/>
            </a:pPr>
            <a:r>
              <a:rPr lang="en-US" sz="1600" dirty="0">
                <a:latin typeface="Arial"/>
                <a:ea typeface="Tahoma"/>
                <a:cs typeface="Arial"/>
              </a:rPr>
              <a:t>Completion of the project within 24 months</a:t>
            </a:r>
          </a:p>
          <a:p>
            <a:pPr>
              <a:lnSpc>
                <a:spcPct val="150000"/>
              </a:lnSpc>
              <a:buFont typeface="Arial" panose="020B0604020202020204" pitchFamily="34" charset="0"/>
              <a:buChar char="•"/>
            </a:pPr>
            <a:r>
              <a:rPr lang="en-US" sz="1600" b="1" dirty="0">
                <a:latin typeface="Arial" panose="020B0604020202020204" pitchFamily="34" charset="0"/>
                <a:ea typeface="Tahoma" panose="020B0604030504040204" pitchFamily="34" charset="0"/>
                <a:cs typeface="Arial" panose="020B0604020202020204" pitchFamily="34" charset="0"/>
              </a:rPr>
              <a:t>Eligibility</a:t>
            </a:r>
          </a:p>
          <a:p>
            <a:pPr lvl="1">
              <a:lnSpc>
                <a:spcPct val="150000"/>
              </a:lnSpc>
              <a:buFont typeface="Arial" panose="020B0604020202020204" pitchFamily="34" charset="0"/>
              <a:buChar char="−"/>
            </a:pPr>
            <a:r>
              <a:rPr lang="en-US" sz="1600" dirty="0">
                <a:latin typeface="Arial"/>
                <a:ea typeface="Tahoma"/>
                <a:cs typeface="Arial"/>
              </a:rPr>
              <a:t>The CREST R&amp;D Grant is open to all applicants. However, the industry and university must be CREST members to be eligible for the funds. Find how to be a member at </a:t>
            </a:r>
            <a:r>
              <a:rPr lang="en-US" sz="1600" dirty="0">
                <a:latin typeface="Arial"/>
                <a:ea typeface="Tahoma"/>
                <a:cs typeface="Arial"/>
                <a:hlinkClick r:id="rId3"/>
              </a:rPr>
              <a:t>www.crest.my</a:t>
            </a:r>
            <a:r>
              <a:rPr lang="en-US" sz="1600" dirty="0">
                <a:latin typeface="Arial"/>
                <a:ea typeface="Tahoma"/>
                <a:cs typeface="Arial"/>
              </a:rPr>
              <a:t>. </a:t>
            </a:r>
            <a:endParaRPr lang="en-US" sz="1600" dirty="0">
              <a:latin typeface="Arial" panose="020B0604020202020204" pitchFamily="34" charset="0"/>
              <a:ea typeface="Tahoma" panose="020B0604030504040204" pitchFamily="34" charset="0"/>
              <a:cs typeface="Arial" panose="020B0604020202020204" pitchFamily="34" charset="0"/>
            </a:endParaRPr>
          </a:p>
          <a:p>
            <a:pPr>
              <a:lnSpc>
                <a:spcPct val="150000"/>
              </a:lnSpc>
              <a:buFont typeface="Arial" panose="020B0604020202020204" pitchFamily="34" charset="0"/>
              <a:buChar char="−"/>
            </a:pPr>
            <a:endParaRPr lang="en-US" sz="1600" dirty="0">
              <a:latin typeface="Arial" panose="020B0604020202020204" pitchFamily="34" charset="0"/>
              <a:ea typeface="Tahoma" panose="020B0604030504040204" pitchFamily="34" charset="0"/>
              <a:cs typeface="Arial" panose="020B0604020202020204" pitchFamily="34" charset="0"/>
            </a:endParaRPr>
          </a:p>
          <a:p>
            <a:pPr>
              <a:lnSpc>
                <a:spcPct val="150000"/>
              </a:lnSpc>
              <a:buFont typeface="Tahoma" panose="020B0604030504040204" pitchFamily="34" charset="0"/>
              <a:buChar char="−"/>
            </a:pPr>
            <a:endParaRPr lang="en-MY" sz="1600" dirty="0">
              <a:latin typeface="Arial" panose="020B0604020202020204" pitchFamily="34" charset="0"/>
              <a:ea typeface="Tahoma" panose="020B060403050404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2</a:t>
            </a:fld>
            <a:endParaRPr lang="en-US" dirty="0">
              <a:solidFill>
                <a:prstClr val="black">
                  <a:tint val="75000"/>
                </a:prstClr>
              </a:solidFill>
            </a:endParaRPr>
          </a:p>
        </p:txBody>
      </p:sp>
    </p:spTree>
    <p:extLst>
      <p:ext uri="{BB962C8B-B14F-4D97-AF65-F5344CB8AC3E}">
        <p14:creationId xmlns:p14="http://schemas.microsoft.com/office/powerpoint/2010/main" val="2272788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123" y="228600"/>
            <a:ext cx="8486386" cy="488776"/>
          </a:xfrm>
        </p:spPr>
        <p:txBody>
          <a:bodyPr>
            <a:noAutofit/>
          </a:bodyPr>
          <a:lstStyle/>
          <a:p>
            <a:r>
              <a:rPr lang="en-US" sz="2800" b="1" dirty="0">
                <a:latin typeface="Arial" panose="020B0604020202020204" pitchFamily="34" charset="0"/>
                <a:ea typeface="Tahoma" panose="020B0604030504040204" pitchFamily="34" charset="0"/>
                <a:cs typeface="Arial" panose="020B0604020202020204" pitchFamily="34" charset="0"/>
              </a:rPr>
              <a:t>Basic Terms and Conditions </a:t>
            </a: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3</a:t>
            </a:fld>
            <a:endParaRPr lang="en-US" dirty="0">
              <a:solidFill>
                <a:prstClr val="black">
                  <a:tint val="75000"/>
                </a:prstClr>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10060560"/>
              </p:ext>
            </p:extLst>
          </p:nvPr>
        </p:nvGraphicFramePr>
        <p:xfrm>
          <a:off x="480123" y="882567"/>
          <a:ext cx="7040350" cy="5727240"/>
        </p:xfrm>
        <a:graphic>
          <a:graphicData uri="http://schemas.openxmlformats.org/drawingml/2006/table">
            <a:tbl>
              <a:tblPr firstRow="1" bandRow="1">
                <a:tableStyleId>{5940675A-B579-460E-94D1-54222C63F5DA}</a:tableStyleId>
              </a:tblPr>
              <a:tblGrid>
                <a:gridCol w="3230078">
                  <a:extLst>
                    <a:ext uri="{9D8B030D-6E8A-4147-A177-3AD203B41FA5}">
                      <a16:colId xmlns:a16="http://schemas.microsoft.com/office/drawing/2014/main" val="20000"/>
                    </a:ext>
                  </a:extLst>
                </a:gridCol>
                <a:gridCol w="3810272">
                  <a:extLst>
                    <a:ext uri="{9D8B030D-6E8A-4147-A177-3AD203B41FA5}">
                      <a16:colId xmlns:a16="http://schemas.microsoft.com/office/drawing/2014/main" val="2728181521"/>
                    </a:ext>
                  </a:extLst>
                </a:gridCol>
              </a:tblGrid>
              <a:tr h="313665">
                <a:tc>
                  <a:txBody>
                    <a:bodyPr/>
                    <a:lstStyle/>
                    <a:p>
                      <a:pPr algn="ctr"/>
                      <a:r>
                        <a:rPr lang="en-US" sz="1600" b="1" dirty="0">
                          <a:latin typeface="Arial" panose="020B0604020202020204" pitchFamily="34" charset="0"/>
                          <a:cs typeface="Arial" panose="020B0604020202020204" pitchFamily="34" charset="0"/>
                        </a:rPr>
                        <a:t>Research and Development</a:t>
                      </a:r>
                      <a:endParaRPr lang="en-MY" sz="1600" b="1" dirty="0">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pPr algn="ctr"/>
                      <a:r>
                        <a:rPr lang="en-MY" sz="1600" b="1" dirty="0">
                          <a:latin typeface="Arial" panose="020B0604020202020204" pitchFamily="34" charset="0"/>
                          <a:cs typeface="Arial" panose="020B0604020202020204" pitchFamily="34" charset="0"/>
                        </a:rPr>
                        <a:t>Commercialization and Innovation</a:t>
                      </a:r>
                    </a:p>
                  </a:txBody>
                  <a:tcPr>
                    <a:solidFill>
                      <a:schemeClr val="bg1">
                        <a:lumMod val="85000"/>
                      </a:schemeClr>
                    </a:solidFill>
                  </a:tcPr>
                </a:tc>
                <a:extLst>
                  <a:ext uri="{0D108BD9-81ED-4DB2-BD59-A6C34878D82A}">
                    <a16:rowId xmlns:a16="http://schemas.microsoft.com/office/drawing/2014/main" val="10000"/>
                  </a:ext>
                </a:extLst>
              </a:tr>
              <a:tr h="14891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latin typeface="Arial" panose="020B0604020202020204" pitchFamily="34" charset="0"/>
                          <a:ea typeface="+mn-ea"/>
                          <a:cs typeface="Arial" panose="020B0604020202020204" pitchFamily="34" charset="0"/>
                        </a:rPr>
                        <a:t>Basic Criteria</a:t>
                      </a:r>
                    </a:p>
                    <a:p>
                      <a:pPr marL="285750" indent="-285750" algn="just">
                        <a:buFont typeface="Arial" panose="020B0604020202020204" pitchFamily="34" charset="0"/>
                        <a:buChar char="•"/>
                      </a:pPr>
                      <a:r>
                        <a:rPr lang="en-US" sz="1600" dirty="0">
                          <a:latin typeface="Arial" panose="020B0604020202020204" pitchFamily="34" charset="0"/>
                          <a:cs typeface="Arial" panose="020B0604020202020204" pitchFamily="34" charset="0"/>
                        </a:rPr>
                        <a:t>Research in any area relevant to the E&amp;E industry</a:t>
                      </a:r>
                    </a:p>
                    <a:p>
                      <a:pPr marL="285750" indent="-285750" algn="just">
                        <a:buFont typeface="Arial" panose="020B0604020202020204" pitchFamily="34" charset="0"/>
                        <a:buChar char="•"/>
                      </a:pPr>
                      <a:r>
                        <a:rPr lang="en-US" sz="1600" kern="1200" baseline="0" dirty="0">
                          <a:solidFill>
                            <a:schemeClr val="tx1"/>
                          </a:solidFill>
                          <a:latin typeface="Arial" panose="020B0604020202020204" pitchFamily="34" charset="0"/>
                          <a:ea typeface="+mn-ea"/>
                          <a:cs typeface="Arial" panose="020B0604020202020204" pitchFamily="34" charset="0"/>
                        </a:rPr>
                        <a:t>Research on industrial applications</a:t>
                      </a:r>
                    </a:p>
                    <a:p>
                      <a:pPr marL="285750" indent="-285750" algn="just">
                        <a:buFont typeface="Arial" panose="020B0604020202020204" pitchFamily="34" charset="0"/>
                        <a:buChar char="•"/>
                      </a:pPr>
                      <a:r>
                        <a:rPr lang="en-US" sz="1600" b="0" kern="1200" baseline="0" dirty="0">
                          <a:solidFill>
                            <a:schemeClr val="tx1"/>
                          </a:solidFill>
                          <a:latin typeface="Arial" panose="020B0604020202020204" pitchFamily="34" charset="0"/>
                          <a:ea typeface="+mn-ea"/>
                          <a:cs typeface="Arial" panose="020B0604020202020204" pitchFamily="34" charset="0"/>
                        </a:rPr>
                        <a:t>TRL 5 to 7 </a:t>
                      </a:r>
                      <a:endParaRPr lang="en-US" sz="1600" b="0" baseline="0" dirty="0">
                        <a:latin typeface="Arial" panose="020B0604020202020204" pitchFamily="34" charset="0"/>
                        <a:cs typeface="Arial" panose="020B0604020202020204" pitchFamily="34"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b="1" kern="1200" dirty="0">
                          <a:solidFill>
                            <a:schemeClr val="tx1"/>
                          </a:solidFill>
                          <a:latin typeface="Arial" panose="020B0604020202020204" pitchFamily="34" charset="0"/>
                          <a:ea typeface="+mn-ea"/>
                          <a:cs typeface="Arial" panose="020B0604020202020204" pitchFamily="34" charset="0"/>
                        </a:rPr>
                        <a:t>Basic Criteria</a:t>
                      </a:r>
                      <a:endParaRPr lang="en-US" sz="1600" b="0" baseline="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600" b="0" baseline="0" dirty="0">
                          <a:latin typeface="Arial" panose="020B0604020202020204" pitchFamily="34" charset="0"/>
                          <a:cs typeface="Arial" panose="020B0604020202020204" pitchFamily="34" charset="0"/>
                        </a:rPr>
                        <a:t>Proof of Concept to develop Minimum Viable Product prototyping / services. </a:t>
                      </a:r>
                    </a:p>
                    <a:p>
                      <a:pPr marL="285750" indent="-285750" algn="just">
                        <a:buFont typeface="Arial" panose="020B0604020202020204" pitchFamily="34" charset="0"/>
                        <a:buChar char="•"/>
                      </a:pPr>
                      <a:r>
                        <a:rPr lang="en-US" sz="1600" b="0" baseline="0" dirty="0">
                          <a:latin typeface="Arial" panose="020B0604020202020204" pitchFamily="34" charset="0"/>
                          <a:cs typeface="Arial" panose="020B0604020202020204" pitchFamily="34" charset="0"/>
                        </a:rPr>
                        <a:t>Development of Minimum Viable Product prototyping / services proven in operational environment  </a:t>
                      </a:r>
                    </a:p>
                    <a:p>
                      <a:pPr marL="285750" indent="-285750" algn="just">
                        <a:buFont typeface="Arial" panose="020B0604020202020204" pitchFamily="34" charset="0"/>
                        <a:buChar char="•"/>
                      </a:pPr>
                      <a:r>
                        <a:rPr lang="en-US" sz="1600" b="0" baseline="0" dirty="0">
                          <a:latin typeface="Arial" panose="020B0604020202020204" pitchFamily="34" charset="0"/>
                          <a:cs typeface="Arial" panose="020B0604020202020204" pitchFamily="34" charset="0"/>
                        </a:rPr>
                        <a:t>TRL 7 to 9 </a:t>
                      </a:r>
                    </a:p>
                  </a:txBody>
                  <a:tcPr/>
                </a:tc>
                <a:extLst>
                  <a:ext uri="{0D108BD9-81ED-4DB2-BD59-A6C34878D82A}">
                    <a16:rowId xmlns:a16="http://schemas.microsoft.com/office/drawing/2014/main" val="81176204"/>
                  </a:ext>
                </a:extLst>
              </a:tr>
              <a:tr h="972360">
                <a:tc gridSpan="2">
                  <a:txBody>
                    <a:bodyPr/>
                    <a:lstStyle/>
                    <a:p>
                      <a:pPr marL="0" indent="0" algn="just">
                        <a:buFontTx/>
                        <a:buNone/>
                      </a:pPr>
                      <a:r>
                        <a:rPr lang="en-US" sz="1600" b="1" dirty="0">
                          <a:latin typeface="Arial" panose="020B0604020202020204" pitchFamily="34" charset="0"/>
                          <a:cs typeface="Arial" panose="020B0604020202020204" pitchFamily="34" charset="0"/>
                        </a:rPr>
                        <a:t>Partnership</a:t>
                      </a:r>
                    </a:p>
                    <a:p>
                      <a:pPr marL="285750" indent="-285750" algn="just">
                        <a:buFont typeface="Arial" panose="020B0604020202020204" pitchFamily="34" charset="0"/>
                        <a:buChar char="•"/>
                      </a:pPr>
                      <a:r>
                        <a:rPr lang="en-US" sz="1600" dirty="0">
                          <a:latin typeface="Arial" panose="020B0604020202020204" pitchFamily="34" charset="0"/>
                          <a:cs typeface="Arial" panose="020B0604020202020204" pitchFamily="34" charset="0"/>
                        </a:rPr>
                        <a:t>The research project requires a minimum partnership between a company and </a:t>
                      </a:r>
                      <a:r>
                        <a:rPr lang="en-US" sz="1600" baseline="0" dirty="0">
                          <a:latin typeface="Arial" panose="020B0604020202020204" pitchFamily="34" charset="0"/>
                          <a:cs typeface="Arial" panose="020B0604020202020204" pitchFamily="34" charset="0"/>
                        </a:rPr>
                        <a:t>a university. There has to be at least one pairing of a company and university that is based in Malaysia. </a:t>
                      </a:r>
                    </a:p>
                  </a:txBody>
                  <a:tcPr/>
                </a:tc>
                <a:tc hMerge="1">
                  <a:txBody>
                    <a:bodyPr/>
                    <a:lstStyle/>
                    <a:p>
                      <a:pPr marL="0" indent="0" algn="just">
                        <a:buFont typeface="Arial" panose="020B0604020202020204" pitchFamily="34" charset="0"/>
                        <a:buNone/>
                      </a:pPr>
                      <a:endParaRPr lang="en-US" sz="1400" b="0" baseline="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972360">
                <a:tc gridSpan="2">
                  <a:txBody>
                    <a:bodyPr/>
                    <a:lstStyle/>
                    <a:p>
                      <a:pPr marL="0" indent="0" algn="just">
                        <a:buFontTx/>
                        <a:buNone/>
                      </a:pPr>
                      <a:r>
                        <a:rPr lang="en-US" sz="1600" b="1" dirty="0">
                          <a:latin typeface="Arial" panose="020B0604020202020204" pitchFamily="34" charset="0"/>
                          <a:cs typeface="Arial" panose="020B0604020202020204" pitchFamily="34" charset="0"/>
                        </a:rPr>
                        <a:t>Duration</a:t>
                      </a:r>
                    </a:p>
                    <a:p>
                      <a:pPr marL="285750" indent="-285750" algn="just">
                        <a:buFont typeface="Arial" panose="020B0604020202020204" pitchFamily="34" charset="0"/>
                        <a:buChar char="•"/>
                      </a:pPr>
                      <a:r>
                        <a:rPr lang="en-US" sz="1600" baseline="0" dirty="0">
                          <a:latin typeface="Arial"/>
                          <a:cs typeface="Arial"/>
                        </a:rPr>
                        <a:t>Duration of this collaborative project must be within 24 months. </a:t>
                      </a:r>
                    </a:p>
                    <a:p>
                      <a:pPr marL="0" indent="0" algn="just">
                        <a:buFont typeface="Arial" panose="020B0604020202020204" pitchFamily="34" charset="0"/>
                        <a:buNone/>
                      </a:pPr>
                      <a:endParaRPr lang="en-MY" sz="1600" b="0" kern="1200" baseline="0" dirty="0">
                        <a:solidFill>
                          <a:schemeClr val="tx1"/>
                        </a:solidFill>
                        <a:latin typeface="Arial" panose="020B0604020202020204" pitchFamily="34" charset="0"/>
                        <a:ea typeface="+mn-ea"/>
                        <a:cs typeface="Arial" panose="020B0604020202020204" pitchFamily="34" charset="0"/>
                      </a:endParaRPr>
                    </a:p>
                  </a:txBody>
                  <a:tcPr/>
                </a:tc>
                <a:tc hMerge="1">
                  <a:txBody>
                    <a:bodyPr/>
                    <a:lstStyle/>
                    <a:p>
                      <a:endParaRPr lang="en-MY"/>
                    </a:p>
                  </a:txBody>
                  <a:tcPr/>
                </a:tc>
                <a:extLst>
                  <a:ext uri="{0D108BD9-81ED-4DB2-BD59-A6C34878D82A}">
                    <a16:rowId xmlns:a16="http://schemas.microsoft.com/office/drawing/2014/main" val="1540401433"/>
                  </a:ext>
                </a:extLst>
              </a:tr>
              <a:tr h="1131995">
                <a:tc gridSpan="2">
                  <a:txBody>
                    <a:bodyPr/>
                    <a:lstStyle/>
                    <a:p>
                      <a:pPr marL="0" indent="0" algn="just">
                        <a:buFontTx/>
                        <a:buNone/>
                      </a:pPr>
                      <a:r>
                        <a:rPr lang="en-US" sz="1600" b="1" dirty="0">
                          <a:latin typeface="Arial" panose="020B0604020202020204" pitchFamily="34" charset="0"/>
                          <a:cs typeface="Arial" panose="020B0604020202020204" pitchFamily="34" charset="0"/>
                        </a:rPr>
                        <a:t>Research Resource</a:t>
                      </a:r>
                      <a:endParaRPr lang="en-US" sz="1600" kern="1200" baseline="0" dirty="0">
                        <a:solidFill>
                          <a:schemeClr val="tx1"/>
                        </a:solidFill>
                        <a:latin typeface="Arial" panose="020B0604020202020204" pitchFamily="34" charset="0"/>
                        <a:ea typeface="+mn-ea"/>
                        <a:cs typeface="Arial" panose="020B0604020202020204" pitchFamily="34" charset="0"/>
                      </a:endParaRPr>
                    </a:p>
                    <a:p>
                      <a:pPr marL="285750" indent="-285750" algn="just">
                        <a:buFont typeface="Arial" panose="020B0604020202020204" pitchFamily="34" charset="0"/>
                        <a:buChar char="•"/>
                      </a:pPr>
                      <a:r>
                        <a:rPr lang="en-US" sz="1600" kern="1200" baseline="0" dirty="0">
                          <a:solidFill>
                            <a:schemeClr val="tx1"/>
                          </a:solidFill>
                          <a:latin typeface="Arial"/>
                          <a:ea typeface="+mn-ea"/>
                          <a:cs typeface="Arial"/>
                        </a:rPr>
                        <a:t>Full-time postgraduate student researchers funded must be Malaysian citizens. Student researchers cannot be project leaders.</a:t>
                      </a:r>
                    </a:p>
                    <a:p>
                      <a:pPr marL="285750" lvl="0" indent="-285750" algn="just">
                        <a:buFont typeface="Arial" panose="020B0604020202020204" pitchFamily="34" charset="0"/>
                        <a:buChar char="•"/>
                      </a:pPr>
                      <a:r>
                        <a:rPr lang="en-US" sz="1600" kern="1200" baseline="0" dirty="0">
                          <a:solidFill>
                            <a:schemeClr val="tx1"/>
                          </a:solidFill>
                          <a:latin typeface="Arial"/>
                          <a:ea typeface="+mn-ea"/>
                          <a:cs typeface="Arial"/>
                        </a:rPr>
                        <a:t>Research and Development Engineers or Officers must be Malaysian citizens. These engineers and officers cannot be project leaders.</a:t>
                      </a:r>
                    </a:p>
                  </a:txBody>
                  <a:tcPr/>
                </a:tc>
                <a:tc hMerge="1">
                  <a:txBody>
                    <a:bodyPr/>
                    <a:lstStyle/>
                    <a:p>
                      <a:pPr marL="285750" indent="-285750" algn="just">
                        <a:buFont typeface="Arial" panose="020B0604020202020204" pitchFamily="34" charset="0"/>
                        <a:buChar char="•"/>
                      </a:pPr>
                      <a:endParaRPr lang="en-US" sz="1400" baseline="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400" baseline="0" dirty="0">
                          <a:latin typeface="Arial" panose="020B0604020202020204" pitchFamily="34" charset="0"/>
                          <a:cs typeface="Arial" panose="020B0604020202020204" pitchFamily="34" charset="0"/>
                        </a:rPr>
                        <a:t>Project lead must be from the company.</a:t>
                      </a:r>
                    </a:p>
                    <a:p>
                      <a:pPr marL="285750" indent="-285750" algn="just">
                        <a:buFont typeface="Arial" panose="020B0604020202020204" pitchFamily="34" charset="0"/>
                        <a:buChar char="•"/>
                      </a:pPr>
                      <a:r>
                        <a:rPr lang="en-MY" sz="1400" kern="1200" baseline="0" dirty="0">
                          <a:solidFill>
                            <a:schemeClr val="tx1"/>
                          </a:solidFill>
                          <a:latin typeface="Arial" panose="020B0604020202020204" pitchFamily="34" charset="0"/>
                          <a:ea typeface="+mn-ea"/>
                          <a:cs typeface="Arial" panose="020B0604020202020204" pitchFamily="34" charset="0"/>
                        </a:rPr>
                        <a:t>Resources (engineers, etc.) fully/partially funded by CREST must be Malaysian citizen. </a:t>
                      </a:r>
                      <a:endParaRPr lang="en-MY" sz="1400" b="0" kern="1200" baseline="0" dirty="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833985179"/>
                  </a:ext>
                </a:extLst>
              </a:tr>
            </a:tbl>
          </a:graphicData>
        </a:graphic>
      </p:graphicFrame>
      <p:pic>
        <p:nvPicPr>
          <p:cNvPr id="3" name="Picture 2">
            <a:extLst>
              <a:ext uri="{FF2B5EF4-FFF2-40B4-BE49-F238E27FC236}">
                <a16:creationId xmlns:a16="http://schemas.microsoft.com/office/drawing/2014/main" id="{1C431EA7-BE78-DC87-D841-C231A4A255DB}"/>
              </a:ext>
            </a:extLst>
          </p:cNvPr>
          <p:cNvPicPr>
            <a:picLocks noChangeAspect="1"/>
          </p:cNvPicPr>
          <p:nvPr/>
        </p:nvPicPr>
        <p:blipFill>
          <a:blip r:embed="rId3"/>
          <a:stretch>
            <a:fillRect/>
          </a:stretch>
        </p:blipFill>
        <p:spPr>
          <a:xfrm>
            <a:off x="7712987" y="1371344"/>
            <a:ext cx="4071578" cy="44638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990446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304" y="240886"/>
            <a:ext cx="6696743" cy="488776"/>
          </a:xfrm>
        </p:spPr>
        <p:txBody>
          <a:bodyPr>
            <a:noAutofit/>
          </a:bodyPr>
          <a:lstStyle/>
          <a:p>
            <a:r>
              <a:rPr lang="en-US" sz="2800" b="1" dirty="0">
                <a:latin typeface="Arial" panose="020B0604020202020204" pitchFamily="34" charset="0"/>
                <a:ea typeface="Tahoma" panose="020B0604030504040204" pitchFamily="34" charset="0"/>
                <a:cs typeface="Arial" panose="020B0604020202020204" pitchFamily="34" charset="0"/>
              </a:rPr>
              <a:t>Basic Terms and Conditions </a:t>
            </a: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4</a:t>
            </a:fld>
            <a:endParaRPr lang="en-US" dirty="0">
              <a:solidFill>
                <a:prstClr val="black">
                  <a:tint val="75000"/>
                </a:prstClr>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37558222"/>
              </p:ext>
            </p:extLst>
          </p:nvPr>
        </p:nvGraphicFramePr>
        <p:xfrm>
          <a:off x="609602" y="729663"/>
          <a:ext cx="11001152" cy="5719962"/>
        </p:xfrm>
        <a:graphic>
          <a:graphicData uri="http://schemas.openxmlformats.org/drawingml/2006/table">
            <a:tbl>
              <a:tblPr firstRow="1" bandRow="1">
                <a:tableStyleId>{5940675A-B579-460E-94D1-54222C63F5DA}</a:tableStyleId>
              </a:tblPr>
              <a:tblGrid>
                <a:gridCol w="5386189">
                  <a:extLst>
                    <a:ext uri="{9D8B030D-6E8A-4147-A177-3AD203B41FA5}">
                      <a16:colId xmlns:a16="http://schemas.microsoft.com/office/drawing/2014/main" val="20000"/>
                    </a:ext>
                  </a:extLst>
                </a:gridCol>
                <a:gridCol w="5614963">
                  <a:extLst>
                    <a:ext uri="{9D8B030D-6E8A-4147-A177-3AD203B41FA5}">
                      <a16:colId xmlns:a16="http://schemas.microsoft.com/office/drawing/2014/main" val="803094771"/>
                    </a:ext>
                  </a:extLst>
                </a:gridCol>
              </a:tblGrid>
              <a:tr h="410854">
                <a:tc>
                  <a:txBody>
                    <a:bodyPr/>
                    <a:lstStyle/>
                    <a:p>
                      <a:pPr algn="ctr"/>
                      <a:r>
                        <a:rPr lang="en-US" sz="1600" b="1" dirty="0">
                          <a:latin typeface="Arial" panose="020B0604020202020204" pitchFamily="34" charset="0"/>
                          <a:cs typeface="Arial" panose="020B0604020202020204" pitchFamily="34" charset="0"/>
                        </a:rPr>
                        <a:t>Research and Development</a:t>
                      </a:r>
                      <a:endParaRPr lang="en-MY" sz="1600" b="1" dirty="0">
                        <a:latin typeface="Arial" panose="020B0604020202020204" pitchFamily="34" charset="0"/>
                        <a:cs typeface="Arial" panose="020B0604020202020204" pitchFamily="34" charset="0"/>
                      </a:endParaRPr>
                    </a:p>
                  </a:txBody>
                  <a:tcPr marL="89521" marR="89521" marT="44761" marB="44761">
                    <a:solidFill>
                      <a:schemeClr val="bg1">
                        <a:lumMod val="85000"/>
                      </a:schemeClr>
                    </a:solidFill>
                  </a:tcPr>
                </a:tc>
                <a:tc>
                  <a:txBody>
                    <a:bodyPr/>
                    <a:lstStyle/>
                    <a:p>
                      <a:pPr algn="ctr"/>
                      <a:r>
                        <a:rPr lang="en-US" sz="1600" b="1" dirty="0">
                          <a:latin typeface="Arial" panose="020B0604020202020204" pitchFamily="34" charset="0"/>
                          <a:cs typeface="Arial" panose="020B0604020202020204" pitchFamily="34" charset="0"/>
                        </a:rPr>
                        <a:t>Commercialization and Innovation</a:t>
                      </a:r>
                      <a:endParaRPr lang="en-MY" sz="1600" b="1" dirty="0">
                        <a:latin typeface="Arial" panose="020B0604020202020204" pitchFamily="34" charset="0"/>
                        <a:cs typeface="Arial" panose="020B0604020202020204" pitchFamily="34" charset="0"/>
                      </a:endParaRPr>
                    </a:p>
                  </a:txBody>
                  <a:tcPr marL="89521" marR="89521" marT="44761" marB="44761">
                    <a:solidFill>
                      <a:schemeClr val="bg1">
                        <a:lumMod val="85000"/>
                      </a:schemeClr>
                    </a:solidFill>
                  </a:tcPr>
                </a:tc>
                <a:extLst>
                  <a:ext uri="{0D108BD9-81ED-4DB2-BD59-A6C34878D82A}">
                    <a16:rowId xmlns:a16="http://schemas.microsoft.com/office/drawing/2014/main" val="10000"/>
                  </a:ext>
                </a:extLst>
              </a:tr>
              <a:tr h="5309108">
                <a:tc gridSpan="2">
                  <a:txBody>
                    <a:bodyPr/>
                    <a:lstStyle/>
                    <a:p>
                      <a:pPr marL="0" marR="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b="1" dirty="0">
                          <a:latin typeface="Arial" panose="020B0604020202020204" pitchFamily="34" charset="0"/>
                          <a:cs typeface="Arial" panose="020B0604020202020204" pitchFamily="34" charset="0"/>
                        </a:rPr>
                        <a:t>Financial Arrangement</a:t>
                      </a:r>
                    </a:p>
                    <a:p>
                      <a:pPr marL="285750" indent="-285750" algn="just">
                        <a:lnSpc>
                          <a:spcPct val="150000"/>
                        </a:lnSpc>
                        <a:buFont typeface="Arial" panose="020B0604020202020204" pitchFamily="34" charset="0"/>
                        <a:buChar char="•"/>
                      </a:pPr>
                      <a:r>
                        <a:rPr lang="en-US" sz="1400" dirty="0">
                          <a:latin typeface="Arial" panose="020B0604020202020204" pitchFamily="34" charset="0"/>
                          <a:cs typeface="Arial" panose="020B0604020202020204" pitchFamily="34" charset="0"/>
                        </a:rPr>
                        <a:t>Being a matching grant scheme, industry and university contributions (both in cash and in-kind) must be at least 50% of the total</a:t>
                      </a:r>
                      <a:r>
                        <a:rPr lang="en-US" sz="1400" baseline="0" dirty="0">
                          <a:latin typeface="Arial" panose="020B0604020202020204" pitchFamily="34" charset="0"/>
                          <a:cs typeface="Arial" panose="020B0604020202020204" pitchFamily="34" charset="0"/>
                        </a:rPr>
                        <a:t> research budget proposed. </a:t>
                      </a:r>
                    </a:p>
                    <a:p>
                      <a:pPr marL="285750" marR="0" lvl="0" indent="-285750" algn="just" rtl="0" eaLnBrk="1" fontAlgn="auto" latinLnBrk="0" hangingPunct="1">
                        <a:lnSpc>
                          <a:spcPct val="150000"/>
                        </a:lnSpc>
                        <a:spcBef>
                          <a:spcPts val="0"/>
                        </a:spcBef>
                        <a:spcAft>
                          <a:spcPts val="0"/>
                        </a:spcAft>
                        <a:buClrTx/>
                        <a:buSzTx/>
                        <a:buFont typeface="Arial" panose="020B0604020202020204" pitchFamily="34" charset="0"/>
                        <a:buChar char="•"/>
                      </a:pPr>
                      <a:r>
                        <a:rPr lang="en-US" sz="1400" dirty="0">
                          <a:latin typeface="Arial"/>
                          <a:cs typeface="Arial"/>
                        </a:rPr>
                        <a:t>For postgraduate students, CREST will pay for a stipend, the industry will provide a stipulated allowance share in the stipend, and the university shall cover the tuition fee and other costs. I-GRASP scheme is applicable (refer to the </a:t>
                      </a:r>
                      <a:br>
                        <a:rPr lang="en-US" sz="1400" dirty="0">
                          <a:latin typeface="Arial"/>
                          <a:cs typeface="Arial"/>
                        </a:rPr>
                      </a:br>
                      <a:r>
                        <a:rPr lang="en-US" sz="1400" dirty="0">
                          <a:latin typeface="Arial"/>
                          <a:cs typeface="Arial"/>
                        </a:rPr>
                        <a:t>I-GRASP scheme).</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400" dirty="0">
                          <a:latin typeface="+mn-lt"/>
                          <a:cs typeface="Arial"/>
                        </a:rPr>
                        <a:t>Post-Doctorate: RM6,500/month for a maximum of 2 years to be covered by CREST.</a:t>
                      </a:r>
                    </a:p>
                    <a:p>
                      <a:pPr marL="285750" marR="0" lvl="0" indent="-285750" algn="just" rtl="0" eaLnBrk="1" fontAlgn="auto" latinLnBrk="0" hangingPunct="1">
                        <a:lnSpc>
                          <a:spcPct val="150000"/>
                        </a:lnSpc>
                        <a:spcBef>
                          <a:spcPts val="0"/>
                        </a:spcBef>
                        <a:spcAft>
                          <a:spcPts val="0"/>
                        </a:spcAft>
                        <a:buClrTx/>
                        <a:buSzTx/>
                        <a:buFont typeface="Arial" panose="020B0604020202020204" pitchFamily="34" charset="0"/>
                        <a:buChar char="•"/>
                      </a:pPr>
                      <a:r>
                        <a:rPr lang="en-US" sz="1400" dirty="0">
                          <a:latin typeface="Arial"/>
                          <a:cs typeface="Arial"/>
                        </a:rPr>
                        <a:t>For salary-based resources such as Engineer or Research Officer, CREST will provide up to the stated amount as per our guideline, and additional amounts such as additional salary component, provident fund, fringe benefits, and others shall be borne by the industry or university. </a:t>
                      </a:r>
                    </a:p>
                    <a:p>
                      <a:pPr marL="742950" marR="0" lvl="1" indent="-285750" algn="just" rtl="0" eaLnBrk="1" fontAlgn="auto" latinLnBrk="0" hangingPunct="1">
                        <a:lnSpc>
                          <a:spcPct val="150000"/>
                        </a:lnSpc>
                        <a:spcBef>
                          <a:spcPts val="0"/>
                        </a:spcBef>
                        <a:spcAft>
                          <a:spcPts val="0"/>
                        </a:spcAft>
                        <a:buClrTx/>
                        <a:buSzTx/>
                        <a:buFont typeface="Arial" panose="020B0604020202020204" pitchFamily="34" charset="0"/>
                        <a:buChar char="•"/>
                      </a:pPr>
                      <a:r>
                        <a:rPr lang="en-US" sz="1400" b="0" kern="1200" baseline="0" dirty="0">
                          <a:solidFill>
                            <a:schemeClr val="tx1"/>
                          </a:solidFill>
                          <a:latin typeface="+mn-lt"/>
                          <a:ea typeface="+mn-ea"/>
                          <a:cs typeface="+mn-cs"/>
                        </a:rPr>
                        <a:t>CREST contributes to the salary of the engineering resources up to RM3,000 per month for the duration of the project, up to a maximum of 3 resources.</a:t>
                      </a:r>
                      <a:endParaRPr lang="en-US" sz="1400" dirty="0">
                        <a:latin typeface="Arial"/>
                        <a:cs typeface="Arial"/>
                      </a:endParaRPr>
                    </a:p>
                    <a:p>
                      <a:pPr marL="285750" marR="0" lvl="0" indent="-285750" algn="just" rtl="0" eaLnBrk="1" fontAlgn="auto" latinLnBrk="0" hangingPunct="1">
                        <a:lnSpc>
                          <a:spcPct val="150000"/>
                        </a:lnSpc>
                        <a:spcBef>
                          <a:spcPts val="0"/>
                        </a:spcBef>
                        <a:spcAft>
                          <a:spcPts val="0"/>
                        </a:spcAft>
                        <a:buClrTx/>
                        <a:buSzTx/>
                        <a:buFont typeface="Arial" panose="020B0604020202020204" pitchFamily="34" charset="0"/>
                        <a:buChar char="•"/>
                      </a:pPr>
                      <a:r>
                        <a:rPr lang="en-US" sz="1400" b="0" i="0" u="none" strike="noStrike" noProof="0" dirty="0">
                          <a:solidFill>
                            <a:schemeClr val="tx1"/>
                          </a:solidFill>
                          <a:latin typeface="Arial"/>
                        </a:rPr>
                        <a:t>Procurement of equipment and software will be managed by CREST. </a:t>
                      </a:r>
                      <a:r>
                        <a:rPr lang="en-US" sz="1400" dirty="0">
                          <a:latin typeface="Arial"/>
                          <a:cs typeface="Arial"/>
                        </a:rPr>
                        <a:t>All</a:t>
                      </a:r>
                      <a:r>
                        <a:rPr lang="en-US" sz="1400" baseline="0" dirty="0">
                          <a:latin typeface="Arial"/>
                          <a:cs typeface="Arial"/>
                        </a:rPr>
                        <a:t> </a:t>
                      </a:r>
                      <a:r>
                        <a:rPr lang="en-US" sz="1400" dirty="0">
                          <a:latin typeface="Arial"/>
                          <a:cs typeface="Arial"/>
                        </a:rPr>
                        <a:t>equipment and software purchased using the CREST R&amp;D Grant shall be owned by CREST after the project.</a:t>
                      </a:r>
                    </a:p>
                    <a:p>
                      <a:pPr marL="285750" marR="0" lvl="0" indent="-285750" algn="just" rtl="0" eaLnBrk="1" fontAlgn="auto" latinLnBrk="0" hangingPunct="1">
                        <a:lnSpc>
                          <a:spcPct val="150000"/>
                        </a:lnSpc>
                        <a:spcBef>
                          <a:spcPts val="0"/>
                        </a:spcBef>
                        <a:spcAft>
                          <a:spcPts val="0"/>
                        </a:spcAft>
                        <a:buClrTx/>
                        <a:buSzTx/>
                        <a:buFont typeface="Arial" panose="020B0604020202020204" pitchFamily="34" charset="0"/>
                        <a:buChar char="•"/>
                      </a:pPr>
                      <a:r>
                        <a:rPr lang="en-US" sz="1400" b="0" baseline="0" dirty="0">
                          <a:solidFill>
                            <a:schemeClr val="tx1"/>
                          </a:solidFill>
                          <a:latin typeface="Arial"/>
                          <a:cs typeface="Arial"/>
                        </a:rPr>
                        <a:t>Intellectual Property registration and incidental costs will be paid by CREST and registered under CREST. A supplementary sharing arrangement of the IP will be used to determine the share of the IP among collaborating parties.</a:t>
                      </a:r>
                    </a:p>
                  </a:txBody>
                  <a:tcPr marL="90674" marR="90674" marT="45337" marB="45337"/>
                </a:tc>
                <a:tc hMerge="1">
                  <a:txBody>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600" baseline="0">
                        <a:latin typeface="+mn-lt"/>
                      </a:endParaRPr>
                    </a:p>
                  </a:txBody>
                  <a:tcPr/>
                </a:tc>
                <a:extLst>
                  <a:ext uri="{0D108BD9-81ED-4DB2-BD59-A6C34878D82A}">
                    <a16:rowId xmlns:a16="http://schemas.microsoft.com/office/drawing/2014/main" val="1760085355"/>
                  </a:ext>
                </a:extLst>
              </a:tr>
            </a:tbl>
          </a:graphicData>
        </a:graphic>
      </p:graphicFrame>
    </p:spTree>
    <p:extLst>
      <p:ext uri="{BB962C8B-B14F-4D97-AF65-F5344CB8AC3E}">
        <p14:creationId xmlns:p14="http://schemas.microsoft.com/office/powerpoint/2010/main" val="7693238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7911"/>
            <a:ext cx="6696743" cy="488776"/>
          </a:xfrm>
        </p:spPr>
        <p:txBody>
          <a:bodyPr>
            <a:noAutofit/>
          </a:bodyPr>
          <a:lstStyle/>
          <a:p>
            <a:r>
              <a:rPr lang="en-US" sz="2800" b="1" dirty="0">
                <a:latin typeface="Arial" panose="020B0604020202020204" pitchFamily="34" charset="0"/>
                <a:ea typeface="Tahoma" panose="020B0604030504040204" pitchFamily="34" charset="0"/>
                <a:cs typeface="Arial" panose="020B0604020202020204" pitchFamily="34" charset="0"/>
              </a:rPr>
              <a:t>Basic Terms and Conditions </a:t>
            </a: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5</a:t>
            </a:fld>
            <a:endParaRPr lang="en-US" dirty="0">
              <a:solidFill>
                <a:prstClr val="black">
                  <a:tint val="75000"/>
                </a:prstClr>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151378318"/>
              </p:ext>
            </p:extLst>
          </p:nvPr>
        </p:nvGraphicFramePr>
        <p:xfrm>
          <a:off x="457200" y="999586"/>
          <a:ext cx="11430000" cy="5508990"/>
        </p:xfrm>
        <a:graphic>
          <a:graphicData uri="http://schemas.openxmlformats.org/drawingml/2006/table">
            <a:tbl>
              <a:tblPr firstRow="1" bandRow="1">
                <a:tableStyleId>{5940675A-B579-460E-94D1-54222C63F5DA}</a:tableStyleId>
              </a:tblPr>
              <a:tblGrid>
                <a:gridCol w="5715000">
                  <a:extLst>
                    <a:ext uri="{9D8B030D-6E8A-4147-A177-3AD203B41FA5}">
                      <a16:colId xmlns:a16="http://schemas.microsoft.com/office/drawing/2014/main" val="20000"/>
                    </a:ext>
                  </a:extLst>
                </a:gridCol>
                <a:gridCol w="5715000">
                  <a:extLst>
                    <a:ext uri="{9D8B030D-6E8A-4147-A177-3AD203B41FA5}">
                      <a16:colId xmlns:a16="http://schemas.microsoft.com/office/drawing/2014/main" val="763353956"/>
                    </a:ext>
                  </a:extLst>
                </a:gridCol>
              </a:tblGrid>
              <a:tr h="342122">
                <a:tc>
                  <a:txBody>
                    <a:bodyPr/>
                    <a:lstStyle/>
                    <a:p>
                      <a:pPr algn="ctr"/>
                      <a:r>
                        <a:rPr lang="en-US" sz="1600" b="1" dirty="0">
                          <a:latin typeface="+mn-lt"/>
                          <a:cs typeface="Arial" panose="020B0604020202020204" pitchFamily="34" charset="0"/>
                        </a:rPr>
                        <a:t>Research and Development</a:t>
                      </a:r>
                      <a:endParaRPr lang="en-MY" sz="1600" b="1" dirty="0">
                        <a:latin typeface="+mn-lt"/>
                        <a:cs typeface="Arial" panose="020B0604020202020204" pitchFamily="34" charset="0"/>
                      </a:endParaRPr>
                    </a:p>
                  </a:txBody>
                  <a:tcPr anchor="ctr">
                    <a:solidFill>
                      <a:schemeClr val="bg1">
                        <a:lumMod val="75000"/>
                      </a:schemeClr>
                    </a:solidFill>
                  </a:tcPr>
                </a:tc>
                <a:tc>
                  <a:txBody>
                    <a:bodyPr/>
                    <a:lstStyle/>
                    <a:p>
                      <a:pPr algn="ctr"/>
                      <a:r>
                        <a:rPr lang="en-MY" sz="1600" b="1" dirty="0">
                          <a:latin typeface="+mn-lt"/>
                          <a:cs typeface="Arial" panose="020B0604020202020204" pitchFamily="34" charset="0"/>
                        </a:rPr>
                        <a:t>Commercialization and Innovation</a:t>
                      </a:r>
                    </a:p>
                  </a:txBody>
                  <a:tcPr anchor="ctr">
                    <a:solidFill>
                      <a:schemeClr val="bg1">
                        <a:lumMod val="75000"/>
                      </a:schemeClr>
                    </a:solidFill>
                  </a:tcPr>
                </a:tc>
                <a:extLst>
                  <a:ext uri="{0D108BD9-81ED-4DB2-BD59-A6C34878D82A}">
                    <a16:rowId xmlns:a16="http://schemas.microsoft.com/office/drawing/2014/main" val="10000"/>
                  </a:ext>
                </a:extLst>
              </a:tr>
              <a:tr h="4742354">
                <a:tc gridSpan="2">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600" b="1" kern="1200" baseline="0" dirty="0">
                          <a:solidFill>
                            <a:schemeClr val="tx1"/>
                          </a:solidFill>
                          <a:latin typeface="+mn-lt"/>
                          <a:ea typeface="+mn-ea"/>
                          <a:cs typeface="Arial" panose="020B0604020202020204" pitchFamily="34" charset="0"/>
                        </a:rPr>
                        <a:t>Eligible Cost </a:t>
                      </a:r>
                    </a:p>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600" b="0" kern="1200" baseline="0" dirty="0">
                          <a:solidFill>
                            <a:schemeClr val="tx1"/>
                          </a:solidFill>
                          <a:latin typeface="+mn-lt"/>
                          <a:ea typeface="+mn-ea"/>
                          <a:cs typeface="Arial" panose="020B0604020202020204" pitchFamily="34" charset="0"/>
                        </a:rPr>
                        <a:t>Research resources in the form of graduate researchers or technical salaried personnel</a:t>
                      </a:r>
                    </a:p>
                    <a:p>
                      <a:pPr marL="171450" marR="0" lvl="0" indent="-171450" algn="just" rtl="0" eaLnBrk="1" fontAlgn="auto" latinLnBrk="0" hangingPunct="1">
                        <a:lnSpc>
                          <a:spcPct val="150000"/>
                        </a:lnSpc>
                        <a:spcBef>
                          <a:spcPts val="0"/>
                        </a:spcBef>
                        <a:spcAft>
                          <a:spcPts val="0"/>
                        </a:spcAft>
                        <a:buClrTx/>
                        <a:buSzTx/>
                        <a:buFont typeface="Arial" panose="020B0604020202020204" pitchFamily="34" charset="0"/>
                        <a:buChar char="•"/>
                      </a:pPr>
                      <a:r>
                        <a:rPr lang="en-US" sz="1600" b="0" kern="1200" baseline="0" dirty="0">
                          <a:solidFill>
                            <a:schemeClr val="tx1"/>
                          </a:solidFill>
                          <a:latin typeface="+mn-lt"/>
                          <a:ea typeface="+mn-ea"/>
                          <a:cs typeface="Arial"/>
                        </a:rPr>
                        <a:t>Research equipment, software, services, or material required</a:t>
                      </a:r>
                    </a:p>
                    <a:p>
                      <a:pPr marL="171450" marR="0" lvl="0" indent="-171450" algn="just" rtl="0" eaLnBrk="1" fontAlgn="auto" latinLnBrk="0" hangingPunct="1">
                        <a:lnSpc>
                          <a:spcPct val="150000"/>
                        </a:lnSpc>
                        <a:spcBef>
                          <a:spcPts val="0"/>
                        </a:spcBef>
                        <a:spcAft>
                          <a:spcPts val="0"/>
                        </a:spcAft>
                        <a:buClrTx/>
                        <a:buSzTx/>
                        <a:buFont typeface="Arial" panose="020B0604020202020204" pitchFamily="34" charset="0"/>
                        <a:buChar char="•"/>
                      </a:pPr>
                      <a:r>
                        <a:rPr lang="en-US" sz="1600" b="0" kern="1200" baseline="0" dirty="0">
                          <a:solidFill>
                            <a:schemeClr val="tx1"/>
                          </a:solidFill>
                          <a:latin typeface="+mn-lt"/>
                          <a:ea typeface="+mn-ea"/>
                          <a:cs typeface="Arial"/>
                        </a:rPr>
                        <a:t>Product certification, market, and clinical trial</a:t>
                      </a:r>
                    </a:p>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600" b="0" kern="1200" baseline="0" dirty="0">
                          <a:solidFill>
                            <a:schemeClr val="tx1"/>
                          </a:solidFill>
                          <a:latin typeface="+mn-lt"/>
                          <a:ea typeface="+mn-ea"/>
                          <a:cs typeface="Arial" panose="020B0604020202020204" pitchFamily="34" charset="0"/>
                        </a:rPr>
                        <a:t>Intellectual property management </a:t>
                      </a:r>
                    </a:p>
                    <a:p>
                      <a:pPr marL="171450" marR="0" lvl="0" indent="-171450" algn="just">
                        <a:lnSpc>
                          <a:spcPct val="150000"/>
                        </a:lnSpc>
                        <a:spcBef>
                          <a:spcPts val="0"/>
                        </a:spcBef>
                        <a:spcAft>
                          <a:spcPts val="0"/>
                        </a:spcAft>
                        <a:buClrTx/>
                        <a:buSzTx/>
                        <a:buFont typeface="Arial" panose="020B0604020202020204" pitchFamily="34" charset="0"/>
                        <a:buChar char="•"/>
                      </a:pPr>
                      <a:endParaRPr lang="en-US" sz="1600" b="0" kern="1200" baseline="0" dirty="0">
                        <a:solidFill>
                          <a:schemeClr val="tx1"/>
                        </a:solidFill>
                        <a:latin typeface="+mn-lt"/>
                        <a:ea typeface="+mn-ea"/>
                        <a:cs typeface="Arial"/>
                      </a:endParaRP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en-US" sz="1600" b="1" kern="1200" baseline="0" dirty="0">
                          <a:solidFill>
                            <a:schemeClr val="tx1"/>
                          </a:solidFill>
                          <a:latin typeface="+mn-lt"/>
                          <a:ea typeface="+mn-ea"/>
                          <a:cs typeface="Arial" panose="020B0604020202020204" pitchFamily="34" charset="0"/>
                        </a:rPr>
                        <a:t>Non-Eligible Cost </a:t>
                      </a:r>
                    </a:p>
                    <a:p>
                      <a:pPr marL="285750" indent="-285750">
                        <a:lnSpc>
                          <a:spcPct val="150000"/>
                        </a:lnSpc>
                        <a:buFont typeface="Arial" panose="020B0604020202020204" pitchFamily="34" charset="0"/>
                        <a:buChar char="•"/>
                      </a:pPr>
                      <a:r>
                        <a:rPr lang="en-US" sz="1600" b="0" kern="1200" baseline="0" dirty="0">
                          <a:solidFill>
                            <a:schemeClr val="tx1"/>
                          </a:solidFill>
                          <a:latin typeface="+mn-lt"/>
                          <a:ea typeface="+mn-ea"/>
                          <a:cs typeface="Arial" panose="020B0604020202020204" pitchFamily="34" charset="0"/>
                        </a:rPr>
                        <a:t>Consultation fee</a:t>
                      </a:r>
                    </a:p>
                    <a:p>
                      <a:pPr marL="285750" indent="-285750">
                        <a:lnSpc>
                          <a:spcPct val="150000"/>
                        </a:lnSpc>
                        <a:buFont typeface="Arial" panose="020B0604020202020204" pitchFamily="34" charset="0"/>
                        <a:buChar char="•"/>
                      </a:pPr>
                      <a:r>
                        <a:rPr lang="en-US" sz="1600" b="0" kern="1200" baseline="0" dirty="0">
                          <a:solidFill>
                            <a:schemeClr val="tx1"/>
                          </a:solidFill>
                          <a:latin typeface="+mn-lt"/>
                          <a:ea typeface="+mn-ea"/>
                          <a:cs typeface="Arial" panose="020B0604020202020204" pitchFamily="34" charset="0"/>
                        </a:rPr>
                        <a:t>Publication fee</a:t>
                      </a:r>
                    </a:p>
                    <a:p>
                      <a:pPr marL="285750" indent="-285750">
                        <a:lnSpc>
                          <a:spcPct val="150000"/>
                        </a:lnSpc>
                        <a:buFont typeface="Arial" panose="020B0604020202020204" pitchFamily="34" charset="0"/>
                        <a:buChar char="•"/>
                      </a:pPr>
                      <a:r>
                        <a:rPr lang="en-US" sz="1600" b="0" kern="1200" baseline="0" dirty="0">
                          <a:solidFill>
                            <a:schemeClr val="tx1"/>
                          </a:solidFill>
                          <a:latin typeface="+mn-lt"/>
                          <a:ea typeface="+mn-ea"/>
                          <a:cs typeface="Arial" panose="020B0604020202020204" pitchFamily="34" charset="0"/>
                        </a:rPr>
                        <a:t>Legal fee</a:t>
                      </a:r>
                    </a:p>
                    <a:p>
                      <a:pPr marL="285750" indent="-285750">
                        <a:lnSpc>
                          <a:spcPct val="150000"/>
                        </a:lnSpc>
                        <a:buFont typeface="Arial" panose="020B0604020202020204" pitchFamily="34" charset="0"/>
                        <a:buChar char="•"/>
                      </a:pPr>
                      <a:r>
                        <a:rPr lang="en-US" sz="1600" b="0" kern="1200" baseline="0" dirty="0">
                          <a:solidFill>
                            <a:schemeClr val="tx1"/>
                          </a:solidFill>
                          <a:latin typeface="+mn-lt"/>
                          <a:ea typeface="+mn-ea"/>
                          <a:cs typeface="Arial" panose="020B0604020202020204" pitchFamily="34" charset="0"/>
                        </a:rPr>
                        <a:t>Conference and travel fee</a:t>
                      </a:r>
                    </a:p>
                    <a:p>
                      <a:pPr marL="285750" indent="-285750">
                        <a:lnSpc>
                          <a:spcPct val="150000"/>
                        </a:lnSpc>
                        <a:buFont typeface="Arial" panose="020B0604020202020204" pitchFamily="34" charset="0"/>
                        <a:buChar char="•"/>
                      </a:pPr>
                      <a:r>
                        <a:rPr lang="en-US" sz="1600" b="0" kern="1200" baseline="0" dirty="0">
                          <a:solidFill>
                            <a:schemeClr val="tx1"/>
                          </a:solidFill>
                          <a:latin typeface="+mn-lt"/>
                          <a:ea typeface="+mn-ea"/>
                          <a:cs typeface="Arial" panose="020B0604020202020204" pitchFamily="34" charset="0"/>
                        </a:rPr>
                        <a:t>Training fee</a:t>
                      </a:r>
                    </a:p>
                    <a:p>
                      <a:pPr marL="285750" indent="-285750">
                        <a:lnSpc>
                          <a:spcPct val="150000"/>
                        </a:lnSpc>
                        <a:buFont typeface="Arial" panose="020B0604020202020204" pitchFamily="34" charset="0"/>
                        <a:buChar char="•"/>
                      </a:pPr>
                      <a:r>
                        <a:rPr lang="en-MY" sz="1600" b="0" kern="1200" baseline="0" dirty="0">
                          <a:solidFill>
                            <a:schemeClr val="tx1"/>
                          </a:solidFill>
                          <a:latin typeface="+mn-lt"/>
                          <a:ea typeface="+mn-ea"/>
                          <a:cs typeface="Arial" panose="020B0604020202020204" pitchFamily="34" charset="0"/>
                        </a:rPr>
                        <a:t>Office/lab rental </a:t>
                      </a:r>
                    </a:p>
                    <a:p>
                      <a:pPr marL="285750" indent="-285750">
                        <a:lnSpc>
                          <a:spcPct val="150000"/>
                        </a:lnSpc>
                        <a:buFont typeface="Arial" panose="020B0604020202020204" pitchFamily="34" charset="0"/>
                        <a:buChar char="•"/>
                      </a:pPr>
                      <a:r>
                        <a:rPr lang="en-MY" sz="1600" b="0" kern="1200" baseline="0" dirty="0">
                          <a:solidFill>
                            <a:schemeClr val="tx1"/>
                          </a:solidFill>
                          <a:latin typeface="+mn-lt"/>
                          <a:ea typeface="+mn-ea"/>
                          <a:cs typeface="Arial" panose="020B0604020202020204" pitchFamily="34" charset="0"/>
                        </a:rPr>
                        <a:t>Office administration supplies</a:t>
                      </a:r>
                      <a:endParaRPr lang="en-US" sz="1600" kern="1200" baseline="0" dirty="0">
                        <a:solidFill>
                          <a:schemeClr val="tx1"/>
                        </a:solidFill>
                        <a:latin typeface="+mn-lt"/>
                        <a:ea typeface="+mn-ea"/>
                        <a:cs typeface="Arial" panose="020B0604020202020204" pitchFamily="34" charset="0"/>
                      </a:endParaRPr>
                    </a:p>
                  </a:txBody>
                  <a:tcPr/>
                </a:tc>
                <a:tc hMerge="1">
                  <a:txBody>
                    <a:bodyPr/>
                    <a:lstStyle/>
                    <a:p>
                      <a:pPr marL="742950" lvl="1" indent="-285750">
                        <a:buFont typeface="Arial" panose="020B0604020202020204" pitchFamily="34" charset="0"/>
                        <a:buChar char="•"/>
                      </a:pPr>
                      <a:endParaRPr lang="en-US" sz="1600" kern="1200" baseline="0" dirty="0">
                        <a:solidFill>
                          <a:schemeClr val="tx1"/>
                        </a:solidFill>
                        <a:latin typeface="+mn-lt"/>
                        <a:ea typeface="+mn-ea"/>
                        <a:cs typeface="Arial" panose="020B0604020202020204" pitchFamily="34" charset="0"/>
                      </a:endParaRPr>
                    </a:p>
                    <a:p>
                      <a:pPr marL="314325" marR="0" lvl="1" indent="-302895" algn="l" rtl="0" eaLnBrk="1" fontAlgn="auto" latinLnBrk="0" hangingPunct="1">
                        <a:lnSpc>
                          <a:spcPct val="100000"/>
                        </a:lnSpc>
                        <a:spcBef>
                          <a:spcPts val="0"/>
                        </a:spcBef>
                        <a:spcAft>
                          <a:spcPts val="0"/>
                        </a:spcAft>
                        <a:buFont typeface="Arial" panose="020B0604020202020204" pitchFamily="34" charset="0"/>
                        <a:buChar char="•"/>
                      </a:pPr>
                      <a:r>
                        <a:rPr lang="en-US" sz="1600" b="0" kern="1200" baseline="0" dirty="0">
                          <a:solidFill>
                            <a:schemeClr val="tx1"/>
                          </a:solidFill>
                          <a:latin typeface="+mn-lt"/>
                          <a:ea typeface="+mn-ea"/>
                          <a:cs typeface="+mn-cs"/>
                        </a:rPr>
                        <a:t>CREST contributes to the salary of the engineering resources up to RM3,000 per month for the duration of the project, up to a maximum of 3 resources. </a:t>
                      </a:r>
                      <a:endParaRPr lang="en-US" sz="1600" b="0" kern="1200" baseline="0" dirty="0">
                        <a:solidFill>
                          <a:schemeClr val="tx1"/>
                        </a:solidFill>
                        <a:latin typeface="+mn-lt"/>
                        <a:ea typeface="+mn-ea"/>
                        <a:cs typeface="Arial" panose="020B0604020202020204" pitchFamily="34" charset="0"/>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5082583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83613"/>
            <a:ext cx="10515600" cy="502622"/>
          </a:xfrm>
        </p:spPr>
        <p:txBody>
          <a:bodyPr>
            <a:normAutofit/>
          </a:bodyPr>
          <a:lstStyle/>
          <a:p>
            <a:r>
              <a:rPr lang="en-US" sz="2800" b="1" dirty="0">
                <a:latin typeface="Arial" panose="020B0604020202020204" pitchFamily="34" charset="0"/>
                <a:ea typeface="Tahoma" panose="020B0604030504040204" pitchFamily="34" charset="0"/>
                <a:cs typeface="Arial" panose="020B0604020202020204" pitchFamily="34" charset="0"/>
              </a:rPr>
              <a:t>Reporting and Progress Update Obligations</a:t>
            </a:r>
            <a:endParaRPr lang="en-US" sz="3200" b="1" dirty="0">
              <a:latin typeface="Arial" panose="020B0604020202020204" pitchFamily="34" charset="0"/>
              <a:ea typeface="Tahoma" panose="020B060403050404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6</a:t>
            </a:fld>
            <a:endParaRPr lang="en-US" dirty="0">
              <a:solidFill>
                <a:prstClr val="black">
                  <a:tint val="75000"/>
                </a:prstClr>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53602456"/>
              </p:ext>
            </p:extLst>
          </p:nvPr>
        </p:nvGraphicFramePr>
        <p:xfrm>
          <a:off x="533400" y="806925"/>
          <a:ext cx="11125200" cy="5555012"/>
        </p:xfrm>
        <a:graphic>
          <a:graphicData uri="http://schemas.openxmlformats.org/drawingml/2006/table">
            <a:tbl>
              <a:tblPr firstRow="1" bandRow="1">
                <a:tableStyleId>{5940675A-B579-460E-94D1-54222C63F5DA}</a:tableStyleId>
              </a:tblPr>
              <a:tblGrid>
                <a:gridCol w="5562600">
                  <a:extLst>
                    <a:ext uri="{9D8B030D-6E8A-4147-A177-3AD203B41FA5}">
                      <a16:colId xmlns:a16="http://schemas.microsoft.com/office/drawing/2014/main" val="20001"/>
                    </a:ext>
                  </a:extLst>
                </a:gridCol>
                <a:gridCol w="5562600">
                  <a:extLst>
                    <a:ext uri="{9D8B030D-6E8A-4147-A177-3AD203B41FA5}">
                      <a16:colId xmlns:a16="http://schemas.microsoft.com/office/drawing/2014/main" val="2409934205"/>
                    </a:ext>
                  </a:extLst>
                </a:gridCol>
              </a:tblGrid>
              <a:tr h="388144">
                <a:tc>
                  <a:txBody>
                    <a:bodyPr/>
                    <a:lstStyle/>
                    <a:p>
                      <a:pPr algn="ctr"/>
                      <a:r>
                        <a:rPr lang="en-US" sz="1600" b="1" dirty="0">
                          <a:latin typeface="Arial" panose="020B0604020202020204" pitchFamily="34" charset="0"/>
                          <a:cs typeface="Arial" panose="020B0604020202020204" pitchFamily="34" charset="0"/>
                        </a:rPr>
                        <a:t>Research and Development</a:t>
                      </a:r>
                      <a:endParaRPr lang="en-MY" sz="1600" b="1" dirty="0">
                        <a:latin typeface="Arial" panose="020B0604020202020204" pitchFamily="34" charset="0"/>
                        <a:cs typeface="Arial" panose="020B0604020202020204" pitchFamily="34" charset="0"/>
                      </a:endParaRPr>
                    </a:p>
                  </a:txBody>
                  <a:tcPr>
                    <a:solidFill>
                      <a:schemeClr val="bg1">
                        <a:lumMod val="75000"/>
                      </a:schemeClr>
                    </a:solidFill>
                  </a:tcPr>
                </a:tc>
                <a:tc>
                  <a:txBody>
                    <a:bodyPr/>
                    <a:lstStyle/>
                    <a:p>
                      <a:pPr algn="ctr"/>
                      <a:r>
                        <a:rPr lang="en-MY" sz="1600" b="1" dirty="0">
                          <a:latin typeface="Arial" panose="020B0604020202020204" pitchFamily="34" charset="0"/>
                          <a:cs typeface="Arial" panose="020B0604020202020204" pitchFamily="34" charset="0"/>
                        </a:rPr>
                        <a:t>Commercialization and Innovation</a:t>
                      </a:r>
                    </a:p>
                  </a:txBody>
                  <a:tcPr>
                    <a:solidFill>
                      <a:schemeClr val="bg1">
                        <a:lumMod val="75000"/>
                      </a:schemeClr>
                    </a:solidFill>
                  </a:tcPr>
                </a:tc>
                <a:extLst>
                  <a:ext uri="{0D108BD9-81ED-4DB2-BD59-A6C34878D82A}">
                    <a16:rowId xmlns:a16="http://schemas.microsoft.com/office/drawing/2014/main" val="10000"/>
                  </a:ext>
                </a:extLst>
              </a:tr>
              <a:tr h="3432488">
                <a:tc gridSpan="2">
                  <a:txBody>
                    <a:bodyPr/>
                    <a:lstStyle/>
                    <a:p>
                      <a:pPr marL="0" indent="0">
                        <a:lnSpc>
                          <a:spcPct val="150000"/>
                        </a:lnSpc>
                        <a:buFont typeface="Wingdings" panose="05000000000000000000" pitchFamily="2" charset="2"/>
                        <a:buNone/>
                      </a:pPr>
                      <a:r>
                        <a:rPr lang="en-US" sz="1600" b="1" dirty="0">
                          <a:latin typeface="Arial" panose="020B0604020202020204" pitchFamily="34" charset="0"/>
                          <a:cs typeface="Arial" panose="020B0604020202020204" pitchFamily="34" charset="0"/>
                        </a:rPr>
                        <a:t>Quarterly Progress Report </a:t>
                      </a:r>
                      <a:endParaRPr lang="en-US" sz="1600" b="1" baseline="0" dirty="0">
                        <a:latin typeface="Arial" panose="020B0604020202020204" pitchFamily="34" charset="0"/>
                        <a:cs typeface="Arial" panose="020B0604020202020204" pitchFamily="34" charset="0"/>
                      </a:endParaRPr>
                    </a:p>
                    <a:p>
                      <a:pPr marL="285750" indent="-285750">
                        <a:lnSpc>
                          <a:spcPct val="150000"/>
                        </a:lnSpc>
                        <a:buFont typeface="Wingdings" panose="05000000000000000000" pitchFamily="2" charset="2"/>
                        <a:buChar char="§"/>
                      </a:pPr>
                      <a:r>
                        <a:rPr lang="en-US" sz="1600" baseline="0" dirty="0">
                          <a:latin typeface="Arial" panose="020B0604020202020204" pitchFamily="34" charset="0"/>
                          <a:cs typeface="Arial" panose="020B0604020202020204" pitchFamily="34" charset="0"/>
                        </a:rPr>
                        <a:t>Progress and financial report submissions need to be submitted every quarter.</a:t>
                      </a:r>
                    </a:p>
                    <a:p>
                      <a:pPr marL="285750" indent="-285750">
                        <a:lnSpc>
                          <a:spcPct val="150000"/>
                        </a:lnSpc>
                        <a:buFont typeface="Wingdings" panose="05000000000000000000" pitchFamily="2" charset="2"/>
                        <a:buChar char="§"/>
                      </a:pPr>
                      <a:r>
                        <a:rPr lang="en-US" sz="1600" baseline="0" dirty="0">
                          <a:latin typeface="Arial" panose="020B0604020202020204" pitchFamily="34" charset="0"/>
                          <a:cs typeface="Arial" panose="020B0604020202020204" pitchFamily="34" charset="0"/>
                        </a:rPr>
                        <a:t>The report shall be accompanied by supporting documentation for each expense bank account statement as evidence.</a:t>
                      </a:r>
                    </a:p>
                    <a:p>
                      <a:pPr marL="285750" indent="-285750">
                        <a:lnSpc>
                          <a:spcPct val="150000"/>
                        </a:lnSpc>
                        <a:buFont typeface="Wingdings" panose="05000000000000000000" pitchFamily="2" charset="2"/>
                        <a:buChar char="§"/>
                      </a:pPr>
                      <a:r>
                        <a:rPr lang="en-US" sz="1600" baseline="0" dirty="0">
                          <a:latin typeface="Arial" panose="020B0604020202020204" pitchFamily="34" charset="0"/>
                          <a:cs typeface="Arial" panose="020B0604020202020204" pitchFamily="34" charset="0"/>
                        </a:rPr>
                        <a:t>Technical report should be provided in presentation slide format and signed by all collaborators. </a:t>
                      </a:r>
                    </a:p>
                    <a:p>
                      <a:pPr marL="285750" indent="-285750">
                        <a:lnSpc>
                          <a:spcPct val="150000"/>
                        </a:lnSpc>
                        <a:buFont typeface="Wingdings" panose="05000000000000000000" pitchFamily="2" charset="2"/>
                        <a:buChar char="§"/>
                      </a:pPr>
                      <a:endParaRPr lang="en-US" sz="1600" baseline="0" dirty="0">
                        <a:latin typeface="Arial" panose="020B0604020202020204" pitchFamily="34" charset="0"/>
                        <a:cs typeface="Arial" panose="020B0604020202020204" pitchFamily="34" charset="0"/>
                      </a:endParaRPr>
                    </a:p>
                    <a:p>
                      <a:pPr marL="0" indent="0">
                        <a:lnSpc>
                          <a:spcPct val="150000"/>
                        </a:lnSpc>
                        <a:buFont typeface="Wingdings" panose="05000000000000000000" pitchFamily="2" charset="2"/>
                        <a:buNone/>
                      </a:pPr>
                      <a:r>
                        <a:rPr lang="en-US" sz="1600" b="1" dirty="0">
                          <a:latin typeface="Arial" panose="020B0604020202020204" pitchFamily="34" charset="0"/>
                          <a:cs typeface="Arial" panose="020B0604020202020204" pitchFamily="34" charset="0"/>
                        </a:rPr>
                        <a:t>Project Review and</a:t>
                      </a:r>
                      <a:r>
                        <a:rPr lang="en-US" sz="1600" b="1" baseline="0" dirty="0">
                          <a:latin typeface="Arial" panose="020B0604020202020204" pitchFamily="34" charset="0"/>
                          <a:cs typeface="Arial" panose="020B0604020202020204" pitchFamily="34" charset="0"/>
                        </a:rPr>
                        <a:t> Audit </a:t>
                      </a:r>
                    </a:p>
                    <a:p>
                      <a:pPr marL="285750" indent="-285750">
                        <a:lnSpc>
                          <a:spcPct val="150000"/>
                        </a:lnSpc>
                        <a:buFont typeface="Arial" panose="020B0604020202020204" pitchFamily="34" charset="0"/>
                        <a:buChar char="•"/>
                      </a:pPr>
                      <a:r>
                        <a:rPr lang="en-US" sz="1600" baseline="0" dirty="0">
                          <a:latin typeface="Arial" panose="020B0604020202020204" pitchFamily="34" charset="0"/>
                          <a:cs typeface="Arial" panose="020B0604020202020204" pitchFamily="34" charset="0"/>
                        </a:rPr>
                        <a:t> Face-to-face or online review meetings and site visits will be arranged to review and approve scheduled disbursement once the project team meets milestones as per Research Grant Agreement. </a:t>
                      </a:r>
                    </a:p>
                    <a:p>
                      <a:pPr marL="0" indent="0">
                        <a:lnSpc>
                          <a:spcPct val="150000"/>
                        </a:lnSpc>
                        <a:buFont typeface="Arial" panose="020B0604020202020204" pitchFamily="34" charset="0"/>
                        <a:buNone/>
                      </a:pPr>
                      <a:endParaRPr lang="en-MY" sz="1600" b="0" dirty="0">
                        <a:solidFill>
                          <a:srgbClr val="FF0000"/>
                        </a:solidFill>
                        <a:latin typeface="Arial" panose="020B0604020202020204" pitchFamily="34" charset="0"/>
                        <a:cs typeface="Arial" panose="020B0604020202020204" pitchFamily="34" charset="0"/>
                      </a:endParaRPr>
                    </a:p>
                    <a:p>
                      <a:pPr marL="0" indent="0">
                        <a:lnSpc>
                          <a:spcPct val="150000"/>
                        </a:lnSpc>
                        <a:buFont typeface="Arial" panose="020B0604020202020204" pitchFamily="34" charset="0"/>
                        <a:buNone/>
                      </a:pPr>
                      <a:r>
                        <a:rPr lang="en-MY" sz="1600" b="1" dirty="0">
                          <a:solidFill>
                            <a:schemeClr val="tx1"/>
                          </a:solidFill>
                          <a:latin typeface="Arial" panose="020B0604020202020204" pitchFamily="34" charset="0"/>
                          <a:cs typeface="Arial" panose="020B0604020202020204" pitchFamily="34" charset="0"/>
                        </a:rPr>
                        <a:t>Change Management </a:t>
                      </a:r>
                    </a:p>
                    <a:p>
                      <a:pPr marL="285750" indent="-285750">
                        <a:lnSpc>
                          <a:spcPct val="150000"/>
                        </a:lnSpc>
                        <a:buFont typeface="Arial" panose="020B0604020202020204" pitchFamily="34" charset="0"/>
                        <a:buChar char="•"/>
                      </a:pPr>
                      <a:r>
                        <a:rPr lang="en-MY" sz="1600" b="0" dirty="0">
                          <a:solidFill>
                            <a:schemeClr val="tx1"/>
                          </a:solidFill>
                          <a:latin typeface="Arial" panose="020B0604020202020204" pitchFamily="34" charset="0"/>
                          <a:cs typeface="Arial" panose="020B0604020202020204" pitchFamily="34" charset="0"/>
                        </a:rPr>
                        <a:t>Any changes and deviations from the Research Grant Agreement will require a Change Request Form (CRF) and, thereafter, a review and approval by CREST. </a:t>
                      </a:r>
                    </a:p>
                    <a:p>
                      <a:pPr marL="285750" indent="-285750">
                        <a:lnSpc>
                          <a:spcPct val="150000"/>
                        </a:lnSpc>
                        <a:buFont typeface="Arial" panose="020B0604020202020204" pitchFamily="34" charset="0"/>
                        <a:buChar char="•"/>
                      </a:pPr>
                      <a:r>
                        <a:rPr lang="en-MY" sz="1600" b="0" dirty="0">
                          <a:solidFill>
                            <a:schemeClr val="tx1"/>
                          </a:solidFill>
                          <a:latin typeface="Arial" panose="020B0604020202020204" pitchFamily="34" charset="0"/>
                          <a:cs typeface="Arial" panose="020B0604020202020204" pitchFamily="34" charset="0"/>
                        </a:rPr>
                        <a:t>The latest approved changes will supersede milestones of the Research Grant Agreement. </a:t>
                      </a:r>
                    </a:p>
                    <a:p>
                      <a:pPr marL="285750" indent="-285750">
                        <a:lnSpc>
                          <a:spcPct val="150000"/>
                        </a:lnSpc>
                        <a:buFont typeface="Arial" panose="020B0604020202020204" pitchFamily="34" charset="0"/>
                        <a:buChar char="•"/>
                      </a:pPr>
                      <a:endParaRPr lang="en-MY" sz="1600" b="0" dirty="0">
                        <a:solidFill>
                          <a:srgbClr val="FF0000"/>
                        </a:solidFill>
                        <a:latin typeface="Arial" panose="020B0604020202020204" pitchFamily="34" charset="0"/>
                        <a:cs typeface="Arial" panose="020B0604020202020204" pitchFamily="34" charset="0"/>
                      </a:endParaRPr>
                    </a:p>
                  </a:txBody>
                  <a:tcPr/>
                </a:tc>
                <a:tc hMerge="1">
                  <a:txBody>
                    <a:bodyPr/>
                    <a:lstStyle/>
                    <a:p>
                      <a:pPr marL="285750" indent="-285750">
                        <a:buFont typeface="Wingdings" panose="05000000000000000000" pitchFamily="2" charset="2"/>
                        <a:buChar char="q"/>
                      </a:pPr>
                      <a:r>
                        <a:rPr lang="en-US" sz="1600" b="1" dirty="0">
                          <a:latin typeface="Arial" panose="020B0604020202020204" pitchFamily="34" charset="0"/>
                          <a:cs typeface="Arial" panose="020B0604020202020204" pitchFamily="34" charset="0"/>
                        </a:rPr>
                        <a:t>Report</a:t>
                      </a:r>
                      <a:r>
                        <a:rPr lang="en-US" sz="1600" b="1" baseline="0" dirty="0">
                          <a:latin typeface="Arial" panose="020B0604020202020204" pitchFamily="34" charset="0"/>
                          <a:cs typeface="Arial" panose="020B0604020202020204" pitchFamily="34" charset="0"/>
                        </a:rPr>
                        <a:t> and review (every 3 months)</a:t>
                      </a:r>
                    </a:p>
                    <a:p>
                      <a:pPr marL="285750" indent="-285750">
                        <a:buFont typeface="Wingdings" panose="05000000000000000000" pitchFamily="2" charset="2"/>
                        <a:buChar char="§"/>
                      </a:pPr>
                      <a:r>
                        <a:rPr lang="en-US" sz="1600" baseline="0" dirty="0">
                          <a:latin typeface="Arial" panose="020B0604020202020204" pitchFamily="34" charset="0"/>
                          <a:cs typeface="Arial" panose="020B0604020202020204" pitchFamily="34" charset="0"/>
                        </a:rPr>
                        <a:t>Progress and financial report submission every quarter.</a:t>
                      </a:r>
                    </a:p>
                    <a:p>
                      <a:pPr marL="285750" indent="-285750">
                        <a:buFont typeface="Wingdings" panose="05000000000000000000" pitchFamily="2" charset="2"/>
                        <a:buChar char="§"/>
                      </a:pPr>
                      <a:r>
                        <a:rPr lang="en-US" sz="1600" baseline="0" dirty="0">
                          <a:latin typeface="Arial" panose="020B0604020202020204" pitchFamily="34" charset="0"/>
                          <a:cs typeface="Arial" panose="020B0604020202020204" pitchFamily="34" charset="0"/>
                        </a:rPr>
                        <a:t>The report shall be accompanied by supporting documentation for each expense bank account statement as evidence.</a:t>
                      </a:r>
                    </a:p>
                    <a:p>
                      <a:pPr marL="285750" indent="-285750">
                        <a:buFont typeface="Wingdings" panose="05000000000000000000" pitchFamily="2" charset="2"/>
                        <a:buChar char="§"/>
                      </a:pPr>
                      <a:r>
                        <a:rPr lang="en-US" sz="1600" baseline="0" dirty="0">
                          <a:latin typeface="Arial" panose="020B0604020202020204" pitchFamily="34" charset="0"/>
                          <a:cs typeface="Arial" panose="020B0604020202020204" pitchFamily="34" charset="0"/>
                        </a:rPr>
                        <a:t>Technical report should be provided in presentation slide format and signed by all parties as evidence agreed.</a:t>
                      </a:r>
                      <a:endParaRPr lang="en-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528662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8356"/>
            <a:ext cx="10515600" cy="577267"/>
          </a:xfrm>
        </p:spPr>
        <p:txBody>
          <a:bodyPr>
            <a:normAutofit/>
          </a:bodyPr>
          <a:lstStyle/>
          <a:p>
            <a:r>
              <a:rPr lang="en-US" sz="2800" b="1" dirty="0">
                <a:latin typeface="Arial" panose="020B0604020202020204" pitchFamily="34" charset="0"/>
                <a:ea typeface="Tahoma" panose="020B0604030504040204" pitchFamily="34" charset="0"/>
                <a:cs typeface="Arial" panose="020B0604020202020204" pitchFamily="34" charset="0"/>
              </a:rPr>
              <a:t>Reporting and Progress Update Obligations</a:t>
            </a: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7</a:t>
            </a:fld>
            <a:endParaRPr lang="en-US" dirty="0">
              <a:solidFill>
                <a:prstClr val="black">
                  <a:tint val="75000"/>
                </a:prstClr>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92685952"/>
              </p:ext>
            </p:extLst>
          </p:nvPr>
        </p:nvGraphicFramePr>
        <p:xfrm>
          <a:off x="533400" y="923731"/>
          <a:ext cx="11125200" cy="5318449"/>
        </p:xfrm>
        <a:graphic>
          <a:graphicData uri="http://schemas.openxmlformats.org/drawingml/2006/table">
            <a:tbl>
              <a:tblPr firstRow="1" bandRow="1">
                <a:tableStyleId>{5940675A-B579-460E-94D1-54222C63F5DA}</a:tableStyleId>
              </a:tblPr>
              <a:tblGrid>
                <a:gridCol w="5562600">
                  <a:extLst>
                    <a:ext uri="{9D8B030D-6E8A-4147-A177-3AD203B41FA5}">
                      <a16:colId xmlns:a16="http://schemas.microsoft.com/office/drawing/2014/main" val="20000"/>
                    </a:ext>
                  </a:extLst>
                </a:gridCol>
                <a:gridCol w="5562600">
                  <a:extLst>
                    <a:ext uri="{9D8B030D-6E8A-4147-A177-3AD203B41FA5}">
                      <a16:colId xmlns:a16="http://schemas.microsoft.com/office/drawing/2014/main" val="298237869"/>
                    </a:ext>
                  </a:extLst>
                </a:gridCol>
              </a:tblGrid>
              <a:tr h="411993">
                <a:tc>
                  <a:txBody>
                    <a:bodyPr/>
                    <a:lstStyle/>
                    <a:p>
                      <a:pPr algn="ctr"/>
                      <a:r>
                        <a:rPr lang="en-US" sz="1600" b="1" dirty="0">
                          <a:latin typeface="Arial" panose="020B0604020202020204" pitchFamily="34" charset="0"/>
                          <a:cs typeface="Arial" panose="020B0604020202020204" pitchFamily="34" charset="0"/>
                        </a:rPr>
                        <a:t>Research and Development</a:t>
                      </a:r>
                      <a:endParaRPr lang="en-MY" sz="1600" b="1" dirty="0">
                        <a:latin typeface="Arial" panose="020B0604020202020204" pitchFamily="34" charset="0"/>
                        <a:cs typeface="Arial" panose="020B0604020202020204" pitchFamily="34" charset="0"/>
                      </a:endParaRPr>
                    </a:p>
                  </a:txBody>
                  <a:tcPr>
                    <a:solidFill>
                      <a:schemeClr val="bg1">
                        <a:lumMod val="75000"/>
                      </a:schemeClr>
                    </a:solidFill>
                  </a:tcPr>
                </a:tc>
                <a:tc>
                  <a:txBody>
                    <a:bodyPr/>
                    <a:lstStyle/>
                    <a:p>
                      <a:pPr algn="ctr"/>
                      <a:r>
                        <a:rPr lang="en-MY" sz="1600" b="1" dirty="0">
                          <a:latin typeface="Arial" panose="020B0604020202020204" pitchFamily="34" charset="0"/>
                          <a:cs typeface="Arial" panose="020B0604020202020204" pitchFamily="34" charset="0"/>
                        </a:rPr>
                        <a:t>Commercialization and Innovation</a:t>
                      </a:r>
                    </a:p>
                  </a:txBody>
                  <a:tcPr>
                    <a:solidFill>
                      <a:schemeClr val="bg1">
                        <a:lumMod val="75000"/>
                      </a:schemeClr>
                    </a:solidFill>
                  </a:tcPr>
                </a:tc>
                <a:extLst>
                  <a:ext uri="{0D108BD9-81ED-4DB2-BD59-A6C34878D82A}">
                    <a16:rowId xmlns:a16="http://schemas.microsoft.com/office/drawing/2014/main" val="10000"/>
                  </a:ext>
                </a:extLst>
              </a:tr>
              <a:tr h="4906456">
                <a:tc gridSpan="2">
                  <a:txBody>
                    <a:bodyPr/>
                    <a:lstStyle/>
                    <a:p>
                      <a:pPr marL="0" indent="0">
                        <a:buFont typeface="Arial" panose="020B0604020202020204" pitchFamily="34" charset="0"/>
                        <a:buNone/>
                      </a:pPr>
                      <a:endParaRPr lang="en-US" sz="1600" b="1" baseline="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600" b="1" baseline="0" dirty="0">
                          <a:latin typeface="Arial" panose="020B0604020202020204" pitchFamily="34" charset="0"/>
                          <a:cs typeface="Arial" panose="020B0604020202020204" pitchFamily="34" charset="0"/>
                        </a:rPr>
                        <a:t>Technical Publications</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Journal and conference technical publications shall be provided to CREST. </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As a guideline, MSc-level researchers are expected to produce a minimum of one publication,</a:t>
                      </a:r>
                      <a:r>
                        <a:rPr lang="en-US" sz="1600" baseline="0" dirty="0">
                          <a:latin typeface="Arial" panose="020B0604020202020204" pitchFamily="34" charset="0"/>
                          <a:cs typeface="Arial" panose="020B0604020202020204" pitchFamily="34" charset="0"/>
                        </a:rPr>
                        <a:t> while PhD-level researchers are expected to produce a minimum of 3 publications. </a:t>
                      </a:r>
                    </a:p>
                    <a:p>
                      <a:pPr marL="285750" indent="-285750">
                        <a:buFont typeface="Arial" panose="020B0604020202020204" pitchFamily="34" charset="0"/>
                        <a:buChar char="•"/>
                      </a:pPr>
                      <a:endParaRPr lang="en-US" sz="1600" b="1"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600" b="1" dirty="0">
                          <a:latin typeface="Arial" panose="020B0604020202020204" pitchFamily="34" charset="0"/>
                          <a:cs typeface="Arial" panose="020B0604020202020204" pitchFamily="34" charset="0"/>
                        </a:rPr>
                        <a:t>Intellectual Property </a:t>
                      </a:r>
                    </a:p>
                    <a:p>
                      <a:pPr marL="285750" indent="-285750">
                        <a:buFont typeface="Arial" panose="020B0604020202020204" pitchFamily="34" charset="0"/>
                        <a:buChar char="•"/>
                      </a:pPr>
                      <a:r>
                        <a:rPr lang="en-US" sz="1600" baseline="0" dirty="0">
                          <a:latin typeface="Arial" panose="020B0604020202020204" pitchFamily="34" charset="0"/>
                          <a:cs typeface="Arial" panose="020B0604020202020204" pitchFamily="34" charset="0"/>
                        </a:rPr>
                        <a:t>Invention Disclosure to CREST for IP filing purposes.</a:t>
                      </a:r>
                    </a:p>
                    <a:p>
                      <a:pPr marL="285750" indent="-285750">
                        <a:buFont typeface="Arial" panose="020B0604020202020204" pitchFamily="34" charset="0"/>
                        <a:buChar char="•"/>
                      </a:pPr>
                      <a:endParaRPr lang="en-US" sz="1600" baseline="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600" b="1" baseline="0" dirty="0">
                          <a:latin typeface="Arial" panose="020B0604020202020204" pitchFamily="34" charset="0"/>
                          <a:cs typeface="Arial" panose="020B0604020202020204" pitchFamily="34" charset="0"/>
                        </a:rPr>
                        <a:t>Market or Business Plan </a:t>
                      </a:r>
                    </a:p>
                    <a:p>
                      <a:pPr marL="285750" indent="-285750">
                        <a:buFont typeface="Arial" panose="020B0604020202020204" pitchFamily="34" charset="0"/>
                        <a:buChar char="•"/>
                      </a:pPr>
                      <a:r>
                        <a:rPr lang="en-US" sz="1600" b="0" baseline="0" dirty="0">
                          <a:latin typeface="Arial" panose="020B0604020202020204" pitchFamily="34" charset="0"/>
                          <a:cs typeface="Arial" panose="020B0604020202020204" pitchFamily="34" charset="0"/>
                        </a:rPr>
                        <a:t>Business or market plan for products or services as required </a:t>
                      </a:r>
                    </a:p>
                    <a:p>
                      <a:pPr marL="285750" indent="-285750">
                        <a:buFont typeface="Arial" panose="020B0604020202020204" pitchFamily="34" charset="0"/>
                        <a:buChar char="•"/>
                      </a:pPr>
                      <a:endParaRPr lang="en-US" sz="1600" b="1" baseline="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600" b="1" dirty="0">
                          <a:latin typeface="Arial" panose="020B0604020202020204" pitchFamily="34" charset="0"/>
                          <a:cs typeface="Arial" panose="020B0604020202020204" pitchFamily="34" charset="0"/>
                        </a:rPr>
                        <a:t>Project Closure Documents </a:t>
                      </a:r>
                      <a:endParaRPr lang="en-US" sz="1600" b="1" baseline="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Final</a:t>
                      </a:r>
                      <a:r>
                        <a:rPr lang="en-US" sz="1600" baseline="0" dirty="0">
                          <a:latin typeface="Arial" panose="020B0604020202020204" pitchFamily="34" charset="0"/>
                          <a:cs typeface="Arial" panose="020B0604020202020204" pitchFamily="34" charset="0"/>
                        </a:rPr>
                        <a:t> Report, Impact Information Report, and Project Outcome Report to be submitted at project closure. </a:t>
                      </a:r>
                    </a:p>
                    <a:p>
                      <a:pPr marL="285750" indent="-285750">
                        <a:buFont typeface="Arial" panose="020B0604020202020204" pitchFamily="34" charset="0"/>
                        <a:buChar char="•"/>
                      </a:pPr>
                      <a:endParaRPr lang="en-US" sz="1600" b="1" baseline="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600" b="1" baseline="0" dirty="0">
                          <a:latin typeface="Arial" panose="020B0604020202020204" pitchFamily="34" charset="0"/>
                          <a:cs typeface="Arial" panose="020B0604020202020204" pitchFamily="34" charset="0"/>
                        </a:rPr>
                        <a:t>Maintaining Confidentiality </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Details of the project under the </a:t>
                      </a:r>
                      <a:r>
                        <a:rPr lang="en-US" sz="1600" baseline="0" dirty="0">
                          <a:latin typeface="Arial" panose="020B0604020202020204" pitchFamily="34" charset="0"/>
                          <a:cs typeface="Arial" panose="020B0604020202020204" pitchFamily="34" charset="0"/>
                        </a:rPr>
                        <a:t>CREST R&amp;D grant must not be shared with other parties without CREST’s permission. </a:t>
                      </a:r>
                    </a:p>
                  </a:txBody>
                  <a:tcPr/>
                </a:tc>
                <a:tc hMerge="1">
                  <a:txBody>
                    <a:bodyPr/>
                    <a:lstStyle/>
                    <a:p>
                      <a:endParaRPr lang="en-GB"/>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7970717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hlinkClick r:id="rId2" action="ppaction://hlinkfile"/>
            <a:extLst>
              <a:ext uri="{FF2B5EF4-FFF2-40B4-BE49-F238E27FC236}">
                <a16:creationId xmlns:a16="http://schemas.microsoft.com/office/drawing/2014/main" id="{1E54D974-6C0C-31F3-9CBC-67C24AD7B3F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289303" y="1119116"/>
            <a:ext cx="6863983" cy="221363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ight Triangle 1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bwMode="auto">
          <a:xfrm>
            <a:off x="1289304" y="3429000"/>
            <a:ext cx="8921672" cy="171330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vert="horz" lIns="91440" tIns="45720" rIns="91440" bIns="45720" numCol="1" rtlCol="0" anchor="b" anchorCtr="0" compatLnSpc="1">
            <a:prstTxWarp prst="textNoShape">
              <a:avLst/>
            </a:prstTxWarp>
            <a:normAutofit/>
          </a:bodyPr>
          <a:lstStyle>
            <a:lvl1pPr algn="l" rtl="0" eaLnBrk="0" fontAlgn="base" hangingPunct="0">
              <a:spcBef>
                <a:spcPct val="0"/>
              </a:spcBef>
              <a:spcAft>
                <a:spcPct val="0"/>
              </a:spcAft>
              <a:defRPr sz="2800" b="0" i="0">
                <a:solidFill>
                  <a:srgbClr val="FF6600"/>
                </a:solidFill>
                <a:latin typeface="+mn-lt"/>
                <a:ea typeface="ＭＳ Ｐゴシック" charset="0"/>
                <a:cs typeface="Lintel"/>
              </a:defRPr>
            </a:lvl1pPr>
            <a:lvl2pPr algn="l" rtl="0" eaLnBrk="0" fontAlgn="base" hangingPunct="0">
              <a:spcBef>
                <a:spcPct val="0"/>
              </a:spcBef>
              <a:spcAft>
                <a:spcPct val="0"/>
              </a:spcAft>
              <a:defRPr sz="2800">
                <a:solidFill>
                  <a:srgbClr val="FF6600"/>
                </a:solidFill>
                <a:latin typeface="Lintel" charset="0"/>
                <a:ea typeface="ＭＳ Ｐゴシック" charset="0"/>
                <a:cs typeface="Arial" pitchFamily="34" charset="0"/>
              </a:defRPr>
            </a:lvl2pPr>
            <a:lvl3pPr algn="l" rtl="0" eaLnBrk="0" fontAlgn="base" hangingPunct="0">
              <a:spcBef>
                <a:spcPct val="0"/>
              </a:spcBef>
              <a:spcAft>
                <a:spcPct val="0"/>
              </a:spcAft>
              <a:defRPr sz="2800">
                <a:solidFill>
                  <a:srgbClr val="FF6600"/>
                </a:solidFill>
                <a:latin typeface="Lintel" charset="0"/>
                <a:ea typeface="ＭＳ Ｐゴシック" charset="0"/>
                <a:cs typeface="Arial" pitchFamily="34" charset="0"/>
              </a:defRPr>
            </a:lvl3pPr>
            <a:lvl4pPr algn="l" rtl="0" eaLnBrk="0" fontAlgn="base" hangingPunct="0">
              <a:spcBef>
                <a:spcPct val="0"/>
              </a:spcBef>
              <a:spcAft>
                <a:spcPct val="0"/>
              </a:spcAft>
              <a:defRPr sz="2800">
                <a:solidFill>
                  <a:srgbClr val="FF6600"/>
                </a:solidFill>
                <a:latin typeface="Lintel" charset="0"/>
                <a:ea typeface="ＭＳ Ｐゴシック" charset="0"/>
                <a:cs typeface="Arial" pitchFamily="34" charset="0"/>
              </a:defRPr>
            </a:lvl4pPr>
            <a:lvl5pPr algn="l" rtl="0" eaLnBrk="0" fontAlgn="base" hangingPunct="0">
              <a:spcBef>
                <a:spcPct val="0"/>
              </a:spcBef>
              <a:spcAft>
                <a:spcPct val="0"/>
              </a:spcAft>
              <a:defRPr sz="2800">
                <a:solidFill>
                  <a:srgbClr val="FF6600"/>
                </a:solidFill>
                <a:latin typeface="Lintel" charset="0"/>
                <a:ea typeface="ＭＳ Ｐゴシック" charset="0"/>
                <a:cs typeface="Arial" pitchFamily="34" charset="0"/>
              </a:defRPr>
            </a:lvl5pPr>
            <a:lvl6pPr marL="457200" algn="l" rtl="0" fontAlgn="base">
              <a:spcBef>
                <a:spcPct val="0"/>
              </a:spcBef>
              <a:spcAft>
                <a:spcPct val="0"/>
              </a:spcAft>
              <a:defRPr sz="2800">
                <a:solidFill>
                  <a:srgbClr val="FF6600"/>
                </a:solidFill>
                <a:latin typeface="Lintel" charset="0"/>
                <a:cs typeface="Arial" pitchFamily="34" charset="0"/>
              </a:defRPr>
            </a:lvl6pPr>
            <a:lvl7pPr marL="914400" algn="l" rtl="0" fontAlgn="base">
              <a:spcBef>
                <a:spcPct val="0"/>
              </a:spcBef>
              <a:spcAft>
                <a:spcPct val="0"/>
              </a:spcAft>
              <a:defRPr sz="2800">
                <a:solidFill>
                  <a:srgbClr val="FF6600"/>
                </a:solidFill>
                <a:latin typeface="Lintel" charset="0"/>
                <a:cs typeface="Arial" pitchFamily="34" charset="0"/>
              </a:defRPr>
            </a:lvl7pPr>
            <a:lvl8pPr marL="1371600" algn="l" rtl="0" fontAlgn="base">
              <a:spcBef>
                <a:spcPct val="0"/>
              </a:spcBef>
              <a:spcAft>
                <a:spcPct val="0"/>
              </a:spcAft>
              <a:defRPr sz="2800">
                <a:solidFill>
                  <a:srgbClr val="FF6600"/>
                </a:solidFill>
                <a:latin typeface="Lintel" charset="0"/>
                <a:cs typeface="Arial" pitchFamily="34" charset="0"/>
              </a:defRPr>
            </a:lvl8pPr>
            <a:lvl9pPr marL="1828800" algn="l" rtl="0" fontAlgn="base">
              <a:spcBef>
                <a:spcPct val="0"/>
              </a:spcBef>
              <a:spcAft>
                <a:spcPct val="0"/>
              </a:spcAft>
              <a:defRPr sz="2800">
                <a:solidFill>
                  <a:srgbClr val="FF6600"/>
                </a:solidFill>
                <a:latin typeface="Lintel" charset="0"/>
                <a:cs typeface="Arial" pitchFamily="34" charset="0"/>
              </a:defRPr>
            </a:lvl9pPr>
          </a:lstStyle>
          <a:p>
            <a:pPr eaLnBrk="1" hangingPunct="1">
              <a:lnSpc>
                <a:spcPct val="90000"/>
              </a:lnSpc>
              <a:spcAft>
                <a:spcPts val="600"/>
              </a:spcAft>
            </a:pPr>
            <a:r>
              <a:rPr lang="en-US" sz="2400" kern="1200" dirty="0">
                <a:solidFill>
                  <a:schemeClr val="tx1"/>
                </a:solidFill>
                <a:latin typeface="+mj-lt"/>
                <a:ea typeface="+mj-ea"/>
                <a:cs typeface="+mj-cs"/>
              </a:rPr>
              <a:t>Industry Graduate Research Assistant Scholarship Programme </a:t>
            </a:r>
            <a:br>
              <a:rPr lang="en-US" sz="2400" kern="1200" dirty="0">
                <a:solidFill>
                  <a:schemeClr val="tx1"/>
                </a:solidFill>
                <a:latin typeface="+mj-lt"/>
                <a:ea typeface="+mj-ea"/>
                <a:cs typeface="+mj-cs"/>
              </a:rPr>
            </a:br>
            <a:r>
              <a:rPr lang="en-US" sz="2400" kern="1200" dirty="0">
                <a:solidFill>
                  <a:schemeClr val="tx1"/>
                </a:solidFill>
                <a:latin typeface="+mj-lt"/>
                <a:ea typeface="+mj-ea"/>
                <a:cs typeface="+mj-cs"/>
              </a:rPr>
              <a:t>(</a:t>
            </a:r>
            <a:r>
              <a:rPr lang="en-US" sz="2400" b="1" kern="1200" dirty="0">
                <a:solidFill>
                  <a:schemeClr val="tx1"/>
                </a:solidFill>
                <a:latin typeface="+mj-lt"/>
                <a:ea typeface="+mj-ea"/>
                <a:cs typeface="+mj-cs"/>
              </a:rPr>
              <a:t>I-GRASP</a:t>
            </a:r>
            <a:r>
              <a:rPr lang="en-US" sz="2400" kern="1200" dirty="0">
                <a:solidFill>
                  <a:schemeClr val="tx1"/>
                </a:solidFill>
                <a:latin typeface="+mj-lt"/>
                <a:ea typeface="+mj-ea"/>
                <a:cs typeface="+mj-cs"/>
              </a:rPr>
              <a:t>)</a:t>
            </a:r>
          </a:p>
        </p:txBody>
      </p:sp>
    </p:spTree>
    <p:extLst>
      <p:ext uri="{BB962C8B-B14F-4D97-AF65-F5344CB8AC3E}">
        <p14:creationId xmlns:p14="http://schemas.microsoft.com/office/powerpoint/2010/main" val="331807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94509"/>
            <a:ext cx="9182099" cy="792162"/>
          </a:xfrm>
        </p:spPr>
        <p:txBody>
          <a:bodyPr/>
          <a:lstStyle/>
          <a:p>
            <a:r>
              <a:rPr lang="en-US" b="1">
                <a:latin typeface="Arial" panose="020B0604020202020204" pitchFamily="34" charset="0"/>
                <a:cs typeface="Arial" panose="020B0604020202020204" pitchFamily="34" charset="0"/>
              </a:rPr>
              <a:t>I-GRASP </a:t>
            </a:r>
            <a:r>
              <a:rPr lang="en-US" b="1" dirty="0">
                <a:latin typeface="Arial" panose="020B0604020202020204" pitchFamily="34" charset="0"/>
                <a:cs typeface="Arial" panose="020B0604020202020204" pitchFamily="34" charset="0"/>
              </a:rPr>
              <a:t>(Detailed contribution)</a:t>
            </a:r>
          </a:p>
        </p:txBody>
      </p:sp>
      <p:graphicFrame>
        <p:nvGraphicFramePr>
          <p:cNvPr id="3" name="Table 2"/>
          <p:cNvGraphicFramePr>
            <a:graphicFrameLocks noGrp="1"/>
          </p:cNvGraphicFramePr>
          <p:nvPr/>
        </p:nvGraphicFramePr>
        <p:xfrm>
          <a:off x="762000" y="1276381"/>
          <a:ext cx="10591801" cy="2582800"/>
        </p:xfrm>
        <a:graphic>
          <a:graphicData uri="http://schemas.openxmlformats.org/drawingml/2006/table">
            <a:tbl>
              <a:tblPr>
                <a:tableStyleId>{22838BEF-8BB2-4498-84A7-C5851F593DF1}</a:tableStyleId>
              </a:tblPr>
              <a:tblGrid>
                <a:gridCol w="1909339">
                  <a:extLst>
                    <a:ext uri="{9D8B030D-6E8A-4147-A177-3AD203B41FA5}">
                      <a16:colId xmlns:a16="http://schemas.microsoft.com/office/drawing/2014/main" val="20000"/>
                    </a:ext>
                  </a:extLst>
                </a:gridCol>
                <a:gridCol w="1914361">
                  <a:extLst>
                    <a:ext uri="{9D8B030D-6E8A-4147-A177-3AD203B41FA5}">
                      <a16:colId xmlns:a16="http://schemas.microsoft.com/office/drawing/2014/main" val="20001"/>
                    </a:ext>
                  </a:extLst>
                </a:gridCol>
                <a:gridCol w="1869140">
                  <a:extLst>
                    <a:ext uri="{9D8B030D-6E8A-4147-A177-3AD203B41FA5}">
                      <a16:colId xmlns:a16="http://schemas.microsoft.com/office/drawing/2014/main" val="20002"/>
                    </a:ext>
                  </a:extLst>
                </a:gridCol>
                <a:gridCol w="1595096">
                  <a:extLst>
                    <a:ext uri="{9D8B030D-6E8A-4147-A177-3AD203B41FA5}">
                      <a16:colId xmlns:a16="http://schemas.microsoft.com/office/drawing/2014/main" val="20003"/>
                    </a:ext>
                  </a:extLst>
                </a:gridCol>
                <a:gridCol w="1749104">
                  <a:extLst>
                    <a:ext uri="{9D8B030D-6E8A-4147-A177-3AD203B41FA5}">
                      <a16:colId xmlns:a16="http://schemas.microsoft.com/office/drawing/2014/main" val="20004"/>
                    </a:ext>
                  </a:extLst>
                </a:gridCol>
                <a:gridCol w="1554761">
                  <a:extLst>
                    <a:ext uri="{9D8B030D-6E8A-4147-A177-3AD203B41FA5}">
                      <a16:colId xmlns:a16="http://schemas.microsoft.com/office/drawing/2014/main" val="20005"/>
                    </a:ext>
                  </a:extLst>
                </a:gridCol>
              </a:tblGrid>
              <a:tr h="438891">
                <a:tc rowSpan="2">
                  <a:txBody>
                    <a:bodyPr/>
                    <a:lstStyle/>
                    <a:p>
                      <a:pPr algn="ctr" fontAlgn="ctr"/>
                      <a:r>
                        <a:rPr lang="en-US" sz="2000" b="1" u="none" strike="noStrike" dirty="0">
                          <a:effectLst/>
                        </a:rPr>
                        <a:t>Postgraduate</a:t>
                      </a:r>
                      <a:endParaRPr lang="en-US" sz="2000" b="1" i="0" u="none" strike="noStrike" dirty="0">
                        <a:solidFill>
                          <a:srgbClr val="000000"/>
                        </a:solidFill>
                        <a:effectLst/>
                        <a:latin typeface="Calibri"/>
                      </a:endParaRPr>
                    </a:p>
                  </a:txBody>
                  <a:tcPr marL="9525" marR="9525" marT="9525"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gridSpan="3">
                  <a:txBody>
                    <a:bodyPr/>
                    <a:lstStyle/>
                    <a:p>
                      <a:pPr algn="ctr" fontAlgn="ctr"/>
                      <a:r>
                        <a:rPr lang="en-US" sz="2000" b="1" u="none" strike="noStrike" dirty="0">
                          <a:effectLst/>
                        </a:rPr>
                        <a:t>Monthly allowance payment for PhD and MSc (max. 2 years)</a:t>
                      </a:r>
                      <a:endParaRPr lang="en-US" sz="2000" b="1" i="0" u="none" strike="noStrike" dirty="0">
                        <a:solidFill>
                          <a:srgbClr val="000000"/>
                        </a:solidFill>
                        <a:effectLst/>
                        <a:latin typeface="Calibri"/>
                      </a:endParaRPr>
                    </a:p>
                  </a:txBody>
                  <a:tcPr marL="9525" marR="9525" marT="9525"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hMerge="1">
                  <a:txBody>
                    <a:bodyPr/>
                    <a:lstStyle/>
                    <a:p>
                      <a:endParaRPr lang="en-US"/>
                    </a:p>
                  </a:txBody>
                  <a:tcPr/>
                </a:tc>
                <a:tc hMerge="1">
                  <a:txBody>
                    <a:bodyPr/>
                    <a:lstStyle/>
                    <a:p>
                      <a:endParaRPr lang="en-US"/>
                    </a:p>
                  </a:txBody>
                  <a:tcPr/>
                </a:tc>
                <a:tc rowSpan="2">
                  <a:txBody>
                    <a:bodyPr/>
                    <a:lstStyle/>
                    <a:p>
                      <a:pPr algn="ctr" fontAlgn="ctr"/>
                      <a:r>
                        <a:rPr lang="en-US" sz="2000" b="1" u="none" strike="noStrike" dirty="0">
                          <a:effectLst/>
                        </a:rPr>
                        <a:t>Contribution</a:t>
                      </a:r>
                      <a:r>
                        <a:rPr lang="en-US" sz="2000" b="1" u="none" strike="noStrike" baseline="0" dirty="0">
                          <a:effectLst/>
                        </a:rPr>
                        <a:t> by University</a:t>
                      </a:r>
                      <a:endParaRPr lang="en-US" sz="2000" b="1" i="0" u="none" strike="noStrike" dirty="0">
                        <a:solidFill>
                          <a:srgbClr val="000000"/>
                        </a:solidFill>
                        <a:effectLst/>
                        <a:latin typeface="Calibri"/>
                      </a:endParaRPr>
                    </a:p>
                  </a:txBody>
                  <a:tcPr marL="9525" marR="9525" marT="9525"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rowSpan="2">
                  <a:txBody>
                    <a:bodyPr/>
                    <a:lstStyle/>
                    <a:p>
                      <a:pPr algn="ctr" fontAlgn="ctr"/>
                      <a:r>
                        <a:rPr lang="en-US" sz="2000" b="1" u="none" strike="noStrike" dirty="0">
                          <a:effectLst/>
                        </a:rPr>
                        <a:t>Maximum period of funding (months)</a:t>
                      </a:r>
                      <a:endParaRPr lang="en-US" sz="2000" b="1" i="0" u="none" strike="noStrike" dirty="0">
                        <a:solidFill>
                          <a:srgbClr val="000000"/>
                        </a:solidFill>
                        <a:effectLst/>
                        <a:latin typeface="Calibri"/>
                      </a:endParaRPr>
                    </a:p>
                  </a:txBody>
                  <a:tcPr marL="9525" marR="9525" marT="9525"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extLst>
                  <a:ext uri="{0D108BD9-81ED-4DB2-BD59-A6C34878D82A}">
                    <a16:rowId xmlns:a16="http://schemas.microsoft.com/office/drawing/2014/main" val="10000"/>
                  </a:ext>
                </a:extLst>
              </a:tr>
              <a:tr h="654960">
                <a:tc vMerge="1">
                  <a:txBody>
                    <a:bodyPr/>
                    <a:lstStyle/>
                    <a:p>
                      <a:endParaRPr lang="en-US"/>
                    </a:p>
                  </a:txBody>
                  <a:tcPr/>
                </a:tc>
                <a:tc>
                  <a:txBody>
                    <a:bodyPr/>
                    <a:lstStyle/>
                    <a:p>
                      <a:pPr algn="ctr" fontAlgn="ctr"/>
                      <a:r>
                        <a:rPr lang="en-US" sz="2000" b="1" u="none" strike="noStrike" dirty="0">
                          <a:effectLst/>
                        </a:rPr>
                        <a:t>Maximum contribution by CREST</a:t>
                      </a:r>
                      <a:endParaRPr lang="en-US" sz="2000" b="1" i="0" u="none" strike="noStrike" dirty="0">
                        <a:solidFill>
                          <a:srgbClr val="000000"/>
                        </a:solidFill>
                        <a:effectLst/>
                        <a:latin typeface="Calibri"/>
                      </a:endParaRPr>
                    </a:p>
                  </a:txBody>
                  <a:tcPr marL="9525" marR="9525" marT="9525"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en-US" sz="2000" b="1" u="none" strike="noStrike" dirty="0">
                          <a:effectLst/>
                        </a:rPr>
                        <a:t>Maximum contribution by Company</a:t>
                      </a:r>
                      <a:endParaRPr lang="en-US" sz="2000" b="1" i="0" u="none" strike="noStrike" dirty="0">
                        <a:solidFill>
                          <a:srgbClr val="000000"/>
                        </a:solidFill>
                        <a:effectLst/>
                        <a:latin typeface="Calibri"/>
                      </a:endParaRPr>
                    </a:p>
                  </a:txBody>
                  <a:tcPr marL="9525" marR="9525" marT="9525"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en-US" sz="2000" b="1" u="none" strike="noStrike" dirty="0">
                          <a:effectLst/>
                        </a:rPr>
                        <a:t>Fixed</a:t>
                      </a:r>
                      <a:r>
                        <a:rPr lang="en-US" sz="2000" b="1" u="none" strike="noStrike" baseline="0" dirty="0">
                          <a:effectLst/>
                        </a:rPr>
                        <a:t> amount of Allowance</a:t>
                      </a:r>
                    </a:p>
                  </a:txBody>
                  <a:tcPr marL="9525" marR="9525" marT="9525"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vMerge="1">
                  <a:txBody>
                    <a:bodyPr/>
                    <a:lstStyle/>
                    <a:p>
                      <a:pPr algn="ctr" fontAlgn="ctr"/>
                      <a:endParaRPr lang="en-US" sz="1800" b="1" u="none" strike="noStrike" baseline="0">
                        <a:effectLst/>
                      </a:endParaRPr>
                    </a:p>
                  </a:txBody>
                  <a:tcPr marL="9525" marR="9525" marT="9525" marB="0" anchor="ctr"/>
                </a:tc>
                <a:tc vMerge="1">
                  <a:txBody>
                    <a:bodyPr/>
                    <a:lstStyle/>
                    <a:p>
                      <a:endParaRPr lang="en-US"/>
                    </a:p>
                  </a:txBody>
                  <a:tcPr/>
                </a:tc>
                <a:extLst>
                  <a:ext uri="{0D108BD9-81ED-4DB2-BD59-A6C34878D82A}">
                    <a16:rowId xmlns:a16="http://schemas.microsoft.com/office/drawing/2014/main" val="10001"/>
                  </a:ext>
                </a:extLst>
              </a:tr>
              <a:tr h="519875">
                <a:tc>
                  <a:txBody>
                    <a:bodyPr/>
                    <a:lstStyle/>
                    <a:p>
                      <a:pPr algn="ctr" fontAlgn="ctr"/>
                      <a:r>
                        <a:rPr lang="en-US" sz="1800" u="none" strike="noStrike" dirty="0">
                          <a:effectLst/>
                        </a:rPr>
                        <a:t>PhD</a:t>
                      </a:r>
                      <a:endParaRPr lang="en-US" sz="1800" b="0" i="0" u="none" strike="noStrike" dirty="0">
                        <a:solidFill>
                          <a:srgbClr val="000000"/>
                        </a:solidFill>
                        <a:effectLst/>
                        <a:latin typeface="Calibri"/>
                      </a:endParaRPr>
                    </a:p>
                  </a:txBody>
                  <a:tcPr marL="9525" marR="9525" marT="9525" marB="0" anchor="ctr">
                    <a:noFill/>
                  </a:tcPr>
                </a:tc>
                <a:tc>
                  <a:txBody>
                    <a:bodyPr/>
                    <a:lstStyle/>
                    <a:p>
                      <a:pPr algn="ctr" fontAlgn="ctr"/>
                      <a:r>
                        <a:rPr lang="en-US" sz="1800" u="none" strike="noStrike" dirty="0">
                          <a:effectLst/>
                        </a:rPr>
                        <a:t>RM3,500.00 </a:t>
                      </a:r>
                      <a:endParaRPr lang="en-US" sz="1800" b="0" i="0" u="none" strike="noStrike" dirty="0">
                        <a:solidFill>
                          <a:srgbClr val="000000"/>
                        </a:solidFill>
                        <a:effectLst/>
                        <a:latin typeface="Calibri"/>
                      </a:endParaRPr>
                    </a:p>
                  </a:txBody>
                  <a:tcPr marL="9525" marR="9525" marT="9525" marB="0" anchor="ctr">
                    <a:noFill/>
                  </a:tcPr>
                </a:tc>
                <a:tc>
                  <a:txBody>
                    <a:bodyPr/>
                    <a:lstStyle/>
                    <a:p>
                      <a:pPr algn="ctr" fontAlgn="ctr"/>
                      <a:r>
                        <a:rPr lang="en-US" sz="1800" u="none" strike="noStrike" dirty="0">
                          <a:effectLst/>
                        </a:rPr>
                        <a:t>RM800.00 </a:t>
                      </a:r>
                      <a:endParaRPr lang="en-US" sz="1800" b="0" i="0" u="none" strike="noStrike" dirty="0">
                        <a:solidFill>
                          <a:srgbClr val="1F497D"/>
                        </a:solidFill>
                        <a:effectLst/>
                        <a:latin typeface="Calibri"/>
                      </a:endParaRPr>
                    </a:p>
                  </a:txBody>
                  <a:tcPr marL="9525" marR="9525" marT="9525" marB="0" anchor="ctr">
                    <a:noFill/>
                  </a:tcPr>
                </a:tc>
                <a:tc>
                  <a:txBody>
                    <a:bodyPr/>
                    <a:lstStyle/>
                    <a:p>
                      <a:pPr algn="ctr" fontAlgn="ctr"/>
                      <a:r>
                        <a:rPr lang="en-US" sz="1800" b="1" u="none" strike="noStrike" dirty="0">
                          <a:solidFill>
                            <a:srgbClr val="FF0000"/>
                          </a:solidFill>
                          <a:effectLst/>
                        </a:rPr>
                        <a:t>RM4,300.00 </a:t>
                      </a:r>
                      <a:endParaRPr lang="en-US" sz="1800" b="1" i="0" u="none" strike="noStrike" dirty="0">
                        <a:solidFill>
                          <a:srgbClr val="FF0000"/>
                        </a:solidFill>
                        <a:effectLst/>
                        <a:latin typeface="Calibri"/>
                      </a:endParaRPr>
                    </a:p>
                  </a:txBody>
                  <a:tcPr marL="9525" marR="9525" marT="9525" marB="0" anchor="ctr">
                    <a:noFill/>
                  </a:tcPr>
                </a:tc>
                <a:tc rowSpan="2">
                  <a:txBody>
                    <a:bodyPr/>
                    <a:lstStyle/>
                    <a:p>
                      <a:pPr algn="ctr" fontAlgn="ctr"/>
                      <a:r>
                        <a:rPr lang="en-US" sz="1800" b="1" u="none" strike="noStrike" dirty="0">
                          <a:solidFill>
                            <a:srgbClr val="FF0000"/>
                          </a:solidFill>
                          <a:effectLst/>
                        </a:rPr>
                        <a:t>Tuition fees</a:t>
                      </a:r>
                      <a:endParaRPr lang="en-US" sz="1800" b="1" i="1" u="none" strike="noStrike" dirty="0">
                        <a:solidFill>
                          <a:srgbClr val="FF0000"/>
                        </a:solidFill>
                        <a:effectLst/>
                        <a:latin typeface="Calibri"/>
                      </a:endParaRPr>
                    </a:p>
                  </a:txBody>
                  <a:tcPr marL="9525" marR="9525" marT="9525" marB="0" anchor="ctr">
                    <a:noFill/>
                  </a:tcPr>
                </a:tc>
                <a:tc>
                  <a:txBody>
                    <a:bodyPr/>
                    <a:lstStyle/>
                    <a:p>
                      <a:pPr algn="ctr" fontAlgn="ctr"/>
                      <a:r>
                        <a:rPr lang="en-US" sz="1800" u="none" strike="noStrike" dirty="0">
                          <a:effectLst/>
                        </a:rPr>
                        <a:t>36</a:t>
                      </a:r>
                      <a:endParaRPr lang="en-US" sz="1800" b="0" i="0" u="none" strike="noStrike" dirty="0">
                        <a:solidFill>
                          <a:srgbClr val="000000"/>
                        </a:solidFill>
                        <a:effectLst/>
                        <a:latin typeface="Calibri"/>
                      </a:endParaRPr>
                    </a:p>
                  </a:txBody>
                  <a:tcPr marL="9525" marR="9525" marT="9525" marB="0" anchor="ctr">
                    <a:noFill/>
                  </a:tcPr>
                </a:tc>
                <a:extLst>
                  <a:ext uri="{0D108BD9-81ED-4DB2-BD59-A6C34878D82A}">
                    <a16:rowId xmlns:a16="http://schemas.microsoft.com/office/drawing/2014/main" val="10002"/>
                  </a:ext>
                </a:extLst>
              </a:tr>
              <a:tr h="519875">
                <a:tc>
                  <a:txBody>
                    <a:bodyPr/>
                    <a:lstStyle/>
                    <a:p>
                      <a:pPr algn="ctr" fontAlgn="ctr"/>
                      <a:r>
                        <a:rPr lang="en-US" sz="1800" u="none" strike="noStrike" dirty="0">
                          <a:effectLst/>
                        </a:rPr>
                        <a:t>MSc</a:t>
                      </a:r>
                      <a:endParaRPr lang="en-US" sz="1800" b="0" i="0" u="none" strike="noStrike" dirty="0">
                        <a:solidFill>
                          <a:srgbClr val="000000"/>
                        </a:solidFill>
                        <a:effectLst/>
                        <a:latin typeface="Calibri"/>
                      </a:endParaRPr>
                    </a:p>
                  </a:txBody>
                  <a:tcPr marL="9525" marR="9525" marT="9525" marB="0" anchor="ctr">
                    <a:noFill/>
                  </a:tcPr>
                </a:tc>
                <a:tc>
                  <a:txBody>
                    <a:bodyPr/>
                    <a:lstStyle/>
                    <a:p>
                      <a:pPr algn="ctr" fontAlgn="ctr"/>
                      <a:r>
                        <a:rPr lang="en-US" sz="1800" u="none" strike="noStrike" dirty="0">
                          <a:effectLst/>
                        </a:rPr>
                        <a:t>RM2,500.00 </a:t>
                      </a:r>
                      <a:endParaRPr lang="en-US" sz="1800" b="0" i="0" u="none" strike="noStrike" dirty="0">
                        <a:solidFill>
                          <a:srgbClr val="000000"/>
                        </a:solidFill>
                        <a:effectLst/>
                        <a:latin typeface="Calibri"/>
                      </a:endParaRPr>
                    </a:p>
                  </a:txBody>
                  <a:tcPr marL="9525" marR="9525" marT="9525" marB="0" anchor="ctr">
                    <a:noFill/>
                  </a:tcPr>
                </a:tc>
                <a:tc>
                  <a:txBody>
                    <a:bodyPr/>
                    <a:lstStyle/>
                    <a:p>
                      <a:pPr algn="ctr" fontAlgn="ctr"/>
                      <a:r>
                        <a:rPr lang="en-US" sz="1800" u="none" strike="noStrike" dirty="0">
                          <a:effectLst/>
                        </a:rPr>
                        <a:t>RM500.00 </a:t>
                      </a:r>
                      <a:endParaRPr lang="en-US" sz="1800" b="0" i="0" u="none" strike="noStrike" dirty="0">
                        <a:solidFill>
                          <a:srgbClr val="1F497D"/>
                        </a:solidFill>
                        <a:effectLst/>
                        <a:latin typeface="Calibri"/>
                      </a:endParaRPr>
                    </a:p>
                  </a:txBody>
                  <a:tcPr marL="9525" marR="9525" marT="9525" marB="0" anchor="ctr">
                    <a:noFill/>
                  </a:tcPr>
                </a:tc>
                <a:tc>
                  <a:txBody>
                    <a:bodyPr/>
                    <a:lstStyle/>
                    <a:p>
                      <a:pPr algn="ctr" fontAlgn="ctr"/>
                      <a:r>
                        <a:rPr lang="en-US" sz="1800" b="1" u="none" strike="noStrike" dirty="0">
                          <a:solidFill>
                            <a:srgbClr val="FF0000"/>
                          </a:solidFill>
                          <a:effectLst/>
                        </a:rPr>
                        <a:t>RM3,000.00 </a:t>
                      </a:r>
                      <a:endParaRPr lang="en-US" sz="1800" b="1" i="0" u="none" strike="noStrike" dirty="0">
                        <a:solidFill>
                          <a:srgbClr val="FF0000"/>
                        </a:solidFill>
                        <a:effectLst/>
                        <a:latin typeface="Calibri"/>
                      </a:endParaRPr>
                    </a:p>
                  </a:txBody>
                  <a:tcPr marL="9525" marR="9525" marT="9525" marB="0" anchor="ctr">
                    <a:noFill/>
                  </a:tcPr>
                </a:tc>
                <a:tc vMerge="1">
                  <a:txBody>
                    <a:bodyPr/>
                    <a:lstStyle/>
                    <a:p>
                      <a:pPr algn="ctr" fontAlgn="ctr"/>
                      <a:endParaRPr lang="en-US" sz="1600" b="1" i="0" u="none" strike="noStrike">
                        <a:solidFill>
                          <a:srgbClr val="000000"/>
                        </a:solidFill>
                        <a:effectLst/>
                        <a:latin typeface="Calibri"/>
                      </a:endParaRPr>
                    </a:p>
                  </a:txBody>
                  <a:tcPr marL="9525" marR="9525" marT="9525" marB="0" anchor="ctr"/>
                </a:tc>
                <a:tc>
                  <a:txBody>
                    <a:bodyPr/>
                    <a:lstStyle/>
                    <a:p>
                      <a:pPr algn="ctr" fontAlgn="ctr"/>
                      <a:r>
                        <a:rPr lang="en-US" sz="1800" u="none" strike="noStrike" dirty="0">
                          <a:effectLst/>
                        </a:rPr>
                        <a:t>24</a:t>
                      </a:r>
                      <a:endParaRPr lang="en-US" sz="1800" b="0" i="0" u="none" strike="noStrike" dirty="0">
                        <a:solidFill>
                          <a:srgbClr val="000000"/>
                        </a:solidFill>
                        <a:effectLst/>
                        <a:latin typeface="Calibri"/>
                      </a:endParaRPr>
                    </a:p>
                  </a:txBody>
                  <a:tcPr marL="9525" marR="9525" marT="9525" marB="0" anchor="ctr">
                    <a:noFill/>
                  </a:tcPr>
                </a:tc>
                <a:extLst>
                  <a:ext uri="{0D108BD9-81ED-4DB2-BD59-A6C34878D82A}">
                    <a16:rowId xmlns:a16="http://schemas.microsoft.com/office/drawing/2014/main" val="10004"/>
                  </a:ext>
                </a:extLst>
              </a:tr>
            </a:tbl>
          </a:graphicData>
        </a:graphic>
      </p:graphicFrame>
      <p:graphicFrame>
        <p:nvGraphicFramePr>
          <p:cNvPr id="4" name="Table 3">
            <a:extLst>
              <a:ext uri="{FF2B5EF4-FFF2-40B4-BE49-F238E27FC236}">
                <a16:creationId xmlns:a16="http://schemas.microsoft.com/office/drawing/2014/main" id="{D52E1E1D-3031-0946-9A8E-29CF3FFD6B3F}"/>
              </a:ext>
            </a:extLst>
          </p:cNvPr>
          <p:cNvGraphicFramePr>
            <a:graphicFrameLocks noGrp="1"/>
          </p:cNvGraphicFramePr>
          <p:nvPr/>
        </p:nvGraphicFramePr>
        <p:xfrm>
          <a:off x="762000" y="4038602"/>
          <a:ext cx="10591801" cy="851535"/>
        </p:xfrm>
        <a:graphic>
          <a:graphicData uri="http://schemas.openxmlformats.org/drawingml/2006/table">
            <a:tbl>
              <a:tblPr>
                <a:tableStyleId>{BDBED569-4797-4DF1-A0F4-6AAB3CD982D8}</a:tableStyleId>
              </a:tblPr>
              <a:tblGrid>
                <a:gridCol w="1937620">
                  <a:extLst>
                    <a:ext uri="{9D8B030D-6E8A-4147-A177-3AD203B41FA5}">
                      <a16:colId xmlns:a16="http://schemas.microsoft.com/office/drawing/2014/main" val="20000"/>
                    </a:ext>
                  </a:extLst>
                </a:gridCol>
                <a:gridCol w="8654181">
                  <a:extLst>
                    <a:ext uri="{9D8B030D-6E8A-4147-A177-3AD203B41FA5}">
                      <a16:colId xmlns:a16="http://schemas.microsoft.com/office/drawing/2014/main" val="20001"/>
                    </a:ext>
                  </a:extLst>
                </a:gridCol>
              </a:tblGrid>
              <a:tr h="120735">
                <a:tc>
                  <a:txBody>
                    <a:bodyPr/>
                    <a:lstStyle/>
                    <a:p>
                      <a:pPr algn="ctr" fontAlgn="ctr"/>
                      <a:r>
                        <a:rPr lang="en-US" sz="1800" b="1" i="0" u="none" strike="noStrike" dirty="0">
                          <a:solidFill>
                            <a:srgbClr val="000000"/>
                          </a:solidFill>
                          <a:effectLst/>
                          <a:latin typeface="Calibri"/>
                        </a:rPr>
                        <a:t>Postgraduate</a:t>
                      </a:r>
                    </a:p>
                  </a:txBody>
                  <a:tcPr marL="9525" marR="9525" marT="9525"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en-US" sz="1800" b="1" u="none" strike="noStrike" dirty="0">
                          <a:effectLst/>
                        </a:rPr>
                        <a:t>Minimum criteria</a:t>
                      </a:r>
                      <a:endParaRPr lang="en-US" sz="1800" b="1" i="0" u="none" strike="noStrike" dirty="0">
                        <a:solidFill>
                          <a:srgbClr val="000000"/>
                        </a:solidFill>
                        <a:effectLst/>
                        <a:latin typeface="Calibri"/>
                      </a:endParaRPr>
                    </a:p>
                  </a:txBody>
                  <a:tcPr marL="9525" marR="9525" marT="9525"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extLst>
                  <a:ext uri="{0D108BD9-81ED-4DB2-BD59-A6C34878D82A}">
                    <a16:rowId xmlns:a16="http://schemas.microsoft.com/office/drawing/2014/main" val="10000"/>
                  </a:ext>
                </a:extLst>
              </a:tr>
              <a:tr h="178460">
                <a:tc>
                  <a:txBody>
                    <a:bodyPr/>
                    <a:lstStyle/>
                    <a:p>
                      <a:pPr algn="ctr" fontAlgn="t"/>
                      <a:r>
                        <a:rPr lang="en-US" sz="1800" b="1" i="0" u="none" strike="noStrike" kern="1200" dirty="0">
                          <a:solidFill>
                            <a:srgbClr val="000000"/>
                          </a:solidFill>
                          <a:effectLst/>
                          <a:latin typeface="Calibri"/>
                          <a:ea typeface="+mn-ea"/>
                          <a:cs typeface="+mn-cs"/>
                        </a:rPr>
                        <a:t>PhD </a:t>
                      </a:r>
                    </a:p>
                  </a:txBody>
                  <a:tcPr marL="9525" marR="9525" marT="9525" marB="0">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tcPr>
                </a:tc>
                <a:tc>
                  <a:txBody>
                    <a:bodyPr/>
                    <a:lstStyle/>
                    <a:p>
                      <a:pPr algn="l" fontAlgn="t"/>
                      <a:r>
                        <a:rPr lang="en-US" sz="1600" u="none" strike="noStrike" dirty="0">
                          <a:effectLst/>
                        </a:rPr>
                        <a:t>CGPA </a:t>
                      </a:r>
                      <a:r>
                        <a:rPr lang="en-US" sz="1600" u="none" strike="noStrike" dirty="0">
                          <a:solidFill>
                            <a:schemeClr val="tx1"/>
                          </a:solidFill>
                          <a:effectLst/>
                        </a:rPr>
                        <a:t>of </a:t>
                      </a:r>
                      <a:r>
                        <a:rPr lang="en-US" sz="1600" b="1" u="none" strike="noStrike" dirty="0">
                          <a:solidFill>
                            <a:schemeClr val="tx1"/>
                          </a:solidFill>
                          <a:effectLst/>
                        </a:rPr>
                        <a:t>3.00</a:t>
                      </a:r>
                      <a:r>
                        <a:rPr lang="en-US" sz="1600" u="none" strike="noStrike" dirty="0">
                          <a:solidFill>
                            <a:schemeClr val="tx1"/>
                          </a:solidFill>
                          <a:effectLst/>
                        </a:rPr>
                        <a:t> and </a:t>
                      </a:r>
                      <a:r>
                        <a:rPr lang="en-US" sz="1600" u="none" strike="noStrike" dirty="0">
                          <a:effectLst/>
                        </a:rPr>
                        <a:t>above for Bachelor's degree in the relevant and related field.</a:t>
                      </a:r>
                      <a:endParaRPr lang="en-US" sz="1600" b="0" i="0" u="none" strike="noStrike" dirty="0">
                        <a:solidFill>
                          <a:srgbClr val="000000"/>
                        </a:solidFill>
                        <a:effectLst/>
                        <a:latin typeface="Calibri"/>
                      </a:endParaRPr>
                    </a:p>
                  </a:txBody>
                  <a:tcPr marL="9525" marR="9525" marT="9525" marB="0"/>
                </a:tc>
                <a:extLst>
                  <a:ext uri="{0D108BD9-81ED-4DB2-BD59-A6C34878D82A}">
                    <a16:rowId xmlns:a16="http://schemas.microsoft.com/office/drawing/2014/main" val="10003"/>
                  </a:ext>
                </a:extLst>
              </a:tr>
              <a:tr h="158004">
                <a:tc>
                  <a:txBody>
                    <a:bodyPr/>
                    <a:lstStyle/>
                    <a:p>
                      <a:pPr algn="ctr" fontAlgn="t"/>
                      <a:r>
                        <a:rPr lang="en-US" sz="1800" b="1" i="0" u="none" strike="noStrike" kern="1200" dirty="0">
                          <a:solidFill>
                            <a:srgbClr val="000000"/>
                          </a:solidFill>
                          <a:effectLst/>
                          <a:latin typeface="Calibri"/>
                          <a:ea typeface="+mn-ea"/>
                          <a:cs typeface="+mn-cs"/>
                        </a:rPr>
                        <a:t>MSc</a:t>
                      </a:r>
                    </a:p>
                  </a:txBody>
                  <a:tcPr marL="9525" marR="9525" marT="9525" marB="0">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tcPr>
                </a:tc>
                <a:tc>
                  <a:txBody>
                    <a:bodyPr/>
                    <a:lstStyle/>
                    <a:p>
                      <a:pPr algn="l" fontAlgn="t"/>
                      <a:r>
                        <a:rPr lang="en-US" sz="1600" u="none" strike="noStrike" dirty="0">
                          <a:effectLst/>
                        </a:rPr>
                        <a:t>CGPA </a:t>
                      </a:r>
                      <a:r>
                        <a:rPr lang="en-US" sz="1600" u="none" strike="noStrike" dirty="0">
                          <a:solidFill>
                            <a:schemeClr val="tx1"/>
                          </a:solidFill>
                          <a:effectLst/>
                        </a:rPr>
                        <a:t>of </a:t>
                      </a:r>
                      <a:r>
                        <a:rPr lang="en-US" sz="1600" b="1" u="none" strike="noStrike" dirty="0">
                          <a:solidFill>
                            <a:schemeClr val="tx1"/>
                          </a:solidFill>
                          <a:effectLst/>
                        </a:rPr>
                        <a:t>3.00</a:t>
                      </a:r>
                      <a:r>
                        <a:rPr lang="en-US" sz="1600" u="none" strike="noStrike" dirty="0">
                          <a:solidFill>
                            <a:schemeClr val="tx1"/>
                          </a:solidFill>
                          <a:effectLst/>
                        </a:rPr>
                        <a:t> and </a:t>
                      </a:r>
                      <a:r>
                        <a:rPr lang="en-US" sz="1600" u="none" strike="noStrike" dirty="0">
                          <a:effectLst/>
                        </a:rPr>
                        <a:t>above for Bachelor's degree in the relevant and related field.</a:t>
                      </a:r>
                      <a:endParaRPr lang="en-US" sz="1600" b="0" i="0" u="none" strike="noStrike" dirty="0">
                        <a:solidFill>
                          <a:srgbClr val="000000"/>
                        </a:solidFill>
                        <a:effectLst/>
                        <a:latin typeface="Calibri"/>
                      </a:endParaRPr>
                    </a:p>
                  </a:txBody>
                  <a:tcPr marL="9525" marR="9525" marT="9525" marB="0"/>
                </a:tc>
                <a:extLst>
                  <a:ext uri="{0D108BD9-81ED-4DB2-BD59-A6C34878D82A}">
                    <a16:rowId xmlns:a16="http://schemas.microsoft.com/office/drawing/2014/main" val="10005"/>
                  </a:ext>
                </a:extLst>
              </a:tr>
            </a:tbl>
          </a:graphicData>
        </a:graphic>
      </p:graphicFrame>
      <p:sp>
        <p:nvSpPr>
          <p:cNvPr id="6" name="TextBox 5">
            <a:extLst>
              <a:ext uri="{FF2B5EF4-FFF2-40B4-BE49-F238E27FC236}">
                <a16:creationId xmlns:a16="http://schemas.microsoft.com/office/drawing/2014/main" id="{CA5F39F4-5C72-9BCB-36AD-25F686A400DE}"/>
              </a:ext>
            </a:extLst>
          </p:cNvPr>
          <p:cNvSpPr txBox="1"/>
          <p:nvPr/>
        </p:nvSpPr>
        <p:spPr>
          <a:xfrm>
            <a:off x="762000" y="5069556"/>
            <a:ext cx="10591801" cy="1015663"/>
          </a:xfrm>
          <a:prstGeom prst="rect">
            <a:avLst/>
          </a:prstGeom>
          <a:noFill/>
        </p:spPr>
        <p:txBody>
          <a:bodyPr wrap="square">
            <a:spAutoFit/>
          </a:bodyPr>
          <a:lstStyle/>
          <a:p>
            <a:r>
              <a:rPr lang="en-US" sz="2000" b="1" u="sng" dirty="0"/>
              <a:t>IMPORTANT NOTE: </a:t>
            </a:r>
          </a:p>
          <a:p>
            <a:r>
              <a:rPr lang="en-US" sz="2000" b="1" dirty="0"/>
              <a:t>PhD students enrolled in the R&amp;D projects must complete his/her studies during the project completion.</a:t>
            </a:r>
            <a:endParaRPr lang="en-GB" sz="2000" b="1" dirty="0"/>
          </a:p>
        </p:txBody>
      </p:sp>
    </p:spTree>
    <p:extLst>
      <p:ext uri="{BB962C8B-B14F-4D97-AF65-F5344CB8AC3E}">
        <p14:creationId xmlns:p14="http://schemas.microsoft.com/office/powerpoint/2010/main" val="3527069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37866"/>
            <a:ext cx="8928991" cy="652734"/>
          </a:xfrm>
        </p:spPr>
        <p:txBody>
          <a:bodyPr>
            <a:normAutofit/>
          </a:bodyPr>
          <a:lstStyle/>
          <a:p>
            <a:r>
              <a:rPr lang="en-US" sz="1600" b="1" dirty="0">
                <a:cs typeface="Arial" panose="020B0604020202020204" pitchFamily="34" charset="0"/>
              </a:rPr>
              <a:t>Postgraduate Candidate</a:t>
            </a:r>
          </a:p>
        </p:txBody>
      </p:sp>
      <p:sp>
        <p:nvSpPr>
          <p:cNvPr id="4" name="Content Placeholder 3"/>
          <p:cNvSpPr>
            <a:spLocks noGrp="1"/>
          </p:cNvSpPr>
          <p:nvPr>
            <p:ph idx="1"/>
          </p:nvPr>
        </p:nvSpPr>
        <p:spPr>
          <a:xfrm>
            <a:off x="609600" y="876184"/>
            <a:ext cx="10972800" cy="2209800"/>
          </a:xfrm>
        </p:spPr>
        <p:txBody>
          <a:bodyPr vert="horz" lIns="91440" tIns="45720" rIns="91440" bIns="45720" rtlCol="0" anchor="t">
            <a:normAutofit/>
          </a:bodyPr>
          <a:lstStyle/>
          <a:p>
            <a:pPr marL="0" indent="0">
              <a:buNone/>
            </a:pPr>
            <a:r>
              <a:rPr lang="en-US" sz="1600" dirty="0">
                <a:cs typeface="Arial"/>
              </a:rPr>
              <a:t>A </a:t>
            </a:r>
            <a:r>
              <a:rPr lang="en-US" sz="1600" b="1" u="sng" dirty="0">
                <a:cs typeface="Arial"/>
              </a:rPr>
              <a:t>non-employee</a:t>
            </a:r>
            <a:r>
              <a:rPr lang="en-US" sz="1600" dirty="0">
                <a:cs typeface="Arial"/>
              </a:rPr>
              <a:t> post-graduate candidate must fulfill the criteria below:</a:t>
            </a:r>
          </a:p>
          <a:p>
            <a:pPr marL="514350" indent="-514350">
              <a:buAutoNum type="alphaLcParenBoth"/>
            </a:pPr>
            <a:r>
              <a:rPr lang="en-US" sz="1600" dirty="0">
                <a:cs typeface="Arial" panose="020B0604020202020204" pitchFamily="34" charset="0"/>
              </a:rPr>
              <a:t>Completed their Bachelor’s degree in the relevant and related field;</a:t>
            </a:r>
          </a:p>
          <a:p>
            <a:pPr marL="514350" indent="-514350">
              <a:buAutoNum type="alphaLcParenBoth"/>
            </a:pPr>
            <a:r>
              <a:rPr lang="en-US" sz="1600" dirty="0">
                <a:cs typeface="Arial"/>
              </a:rPr>
              <a:t>Is a registered full-time post-graduate student working on the Project;</a:t>
            </a:r>
          </a:p>
          <a:p>
            <a:pPr marL="514350" indent="-514350">
              <a:buAutoNum type="alphaLcParenBoth"/>
            </a:pPr>
            <a:r>
              <a:rPr lang="en-US" sz="1600" dirty="0">
                <a:cs typeface="Arial" panose="020B0604020202020204" pitchFamily="34" charset="0"/>
              </a:rPr>
              <a:t>Is not attached to any organization as an employee; </a:t>
            </a:r>
          </a:p>
          <a:p>
            <a:pPr marL="514350" indent="-514350">
              <a:buAutoNum type="alphaLcParenBoth"/>
            </a:pPr>
            <a:r>
              <a:rPr lang="en-US" sz="1600" dirty="0">
                <a:cs typeface="Arial" panose="020B0604020202020204" pitchFamily="34" charset="0"/>
              </a:rPr>
              <a:t>Is a Malaysian; and</a:t>
            </a:r>
          </a:p>
          <a:p>
            <a:pPr marL="514350" indent="-514350">
              <a:buAutoNum type="alphaLcParenBoth"/>
            </a:pPr>
            <a:r>
              <a:rPr lang="en-US" sz="1600" dirty="0">
                <a:cs typeface="Arial" panose="020B0604020202020204" pitchFamily="34" charset="0"/>
              </a:rPr>
              <a:t>Is recommended by the University and the Company of the Project. </a:t>
            </a:r>
          </a:p>
        </p:txBody>
      </p:sp>
      <p:sp>
        <p:nvSpPr>
          <p:cNvPr id="3" name="Title 1">
            <a:extLst>
              <a:ext uri="{FF2B5EF4-FFF2-40B4-BE49-F238E27FC236}">
                <a16:creationId xmlns:a16="http://schemas.microsoft.com/office/drawing/2014/main" id="{C9AD5308-E1E2-F206-7DBD-5A6E2ECB87E7}"/>
              </a:ext>
            </a:extLst>
          </p:cNvPr>
          <p:cNvSpPr txBox="1">
            <a:spLocks/>
          </p:cNvSpPr>
          <p:nvPr/>
        </p:nvSpPr>
        <p:spPr bwMode="auto">
          <a:xfrm>
            <a:off x="578088" y="2819400"/>
            <a:ext cx="6696743" cy="779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0" i="0">
                <a:solidFill>
                  <a:srgbClr val="FF6600"/>
                </a:solidFill>
                <a:latin typeface="+mn-lt"/>
                <a:ea typeface="ＭＳ Ｐゴシック" charset="0"/>
                <a:cs typeface="Lintel"/>
              </a:defRPr>
            </a:lvl1pPr>
            <a:lvl2pPr algn="l" rtl="0" eaLnBrk="0" fontAlgn="base" hangingPunct="0">
              <a:spcBef>
                <a:spcPct val="0"/>
              </a:spcBef>
              <a:spcAft>
                <a:spcPct val="0"/>
              </a:spcAft>
              <a:defRPr sz="2800">
                <a:solidFill>
                  <a:srgbClr val="FF6600"/>
                </a:solidFill>
                <a:latin typeface="Lintel" charset="0"/>
                <a:ea typeface="ＭＳ Ｐゴシック" charset="0"/>
                <a:cs typeface="Arial" pitchFamily="34" charset="0"/>
              </a:defRPr>
            </a:lvl2pPr>
            <a:lvl3pPr algn="l" rtl="0" eaLnBrk="0" fontAlgn="base" hangingPunct="0">
              <a:spcBef>
                <a:spcPct val="0"/>
              </a:spcBef>
              <a:spcAft>
                <a:spcPct val="0"/>
              </a:spcAft>
              <a:defRPr sz="2800">
                <a:solidFill>
                  <a:srgbClr val="FF6600"/>
                </a:solidFill>
                <a:latin typeface="Lintel" charset="0"/>
                <a:ea typeface="ＭＳ Ｐゴシック" charset="0"/>
                <a:cs typeface="Arial" pitchFamily="34" charset="0"/>
              </a:defRPr>
            </a:lvl3pPr>
            <a:lvl4pPr algn="l" rtl="0" eaLnBrk="0" fontAlgn="base" hangingPunct="0">
              <a:spcBef>
                <a:spcPct val="0"/>
              </a:spcBef>
              <a:spcAft>
                <a:spcPct val="0"/>
              </a:spcAft>
              <a:defRPr sz="2800">
                <a:solidFill>
                  <a:srgbClr val="FF6600"/>
                </a:solidFill>
                <a:latin typeface="Lintel" charset="0"/>
                <a:ea typeface="ＭＳ Ｐゴシック" charset="0"/>
                <a:cs typeface="Arial" pitchFamily="34" charset="0"/>
              </a:defRPr>
            </a:lvl4pPr>
            <a:lvl5pPr algn="l" rtl="0" eaLnBrk="0" fontAlgn="base" hangingPunct="0">
              <a:spcBef>
                <a:spcPct val="0"/>
              </a:spcBef>
              <a:spcAft>
                <a:spcPct val="0"/>
              </a:spcAft>
              <a:defRPr sz="2800">
                <a:solidFill>
                  <a:srgbClr val="FF6600"/>
                </a:solidFill>
                <a:latin typeface="Lintel" charset="0"/>
                <a:ea typeface="ＭＳ Ｐゴシック" charset="0"/>
                <a:cs typeface="Arial" pitchFamily="34" charset="0"/>
              </a:defRPr>
            </a:lvl5pPr>
            <a:lvl6pPr marL="457200" algn="l" rtl="0" fontAlgn="base">
              <a:spcBef>
                <a:spcPct val="0"/>
              </a:spcBef>
              <a:spcAft>
                <a:spcPct val="0"/>
              </a:spcAft>
              <a:defRPr sz="2800">
                <a:solidFill>
                  <a:srgbClr val="FF6600"/>
                </a:solidFill>
                <a:latin typeface="Lintel" charset="0"/>
                <a:cs typeface="Arial" pitchFamily="34" charset="0"/>
              </a:defRPr>
            </a:lvl6pPr>
            <a:lvl7pPr marL="914400" algn="l" rtl="0" fontAlgn="base">
              <a:spcBef>
                <a:spcPct val="0"/>
              </a:spcBef>
              <a:spcAft>
                <a:spcPct val="0"/>
              </a:spcAft>
              <a:defRPr sz="2800">
                <a:solidFill>
                  <a:srgbClr val="FF6600"/>
                </a:solidFill>
                <a:latin typeface="Lintel" charset="0"/>
                <a:cs typeface="Arial" pitchFamily="34" charset="0"/>
              </a:defRPr>
            </a:lvl7pPr>
            <a:lvl8pPr marL="1371600" algn="l" rtl="0" fontAlgn="base">
              <a:spcBef>
                <a:spcPct val="0"/>
              </a:spcBef>
              <a:spcAft>
                <a:spcPct val="0"/>
              </a:spcAft>
              <a:defRPr sz="2800">
                <a:solidFill>
                  <a:srgbClr val="FF6600"/>
                </a:solidFill>
                <a:latin typeface="Lintel" charset="0"/>
                <a:cs typeface="Arial" pitchFamily="34" charset="0"/>
              </a:defRPr>
            </a:lvl8pPr>
            <a:lvl9pPr marL="1828800" algn="l" rtl="0" fontAlgn="base">
              <a:spcBef>
                <a:spcPct val="0"/>
              </a:spcBef>
              <a:spcAft>
                <a:spcPct val="0"/>
              </a:spcAft>
              <a:defRPr sz="2800">
                <a:solidFill>
                  <a:srgbClr val="FF6600"/>
                </a:solidFill>
                <a:latin typeface="Lintel" charset="0"/>
                <a:cs typeface="Arial" pitchFamily="34" charset="0"/>
              </a:defRPr>
            </a:lvl9pPr>
          </a:lstStyle>
          <a:p>
            <a:r>
              <a:rPr lang="en-US" sz="1600" b="1" kern="0" dirty="0">
                <a:solidFill>
                  <a:schemeClr val="tx1"/>
                </a:solidFill>
                <a:cs typeface="Arial" panose="020B0604020202020204" pitchFamily="34" charset="0"/>
              </a:rPr>
              <a:t>Application Procedure</a:t>
            </a:r>
          </a:p>
        </p:txBody>
      </p:sp>
      <p:sp>
        <p:nvSpPr>
          <p:cNvPr id="5" name="Content Placeholder 2">
            <a:extLst>
              <a:ext uri="{FF2B5EF4-FFF2-40B4-BE49-F238E27FC236}">
                <a16:creationId xmlns:a16="http://schemas.microsoft.com/office/drawing/2014/main" id="{68FBCF8C-F37F-96C2-AB14-B2E670F40A36}"/>
              </a:ext>
            </a:extLst>
          </p:cNvPr>
          <p:cNvSpPr txBox="1">
            <a:spLocks/>
          </p:cNvSpPr>
          <p:nvPr/>
        </p:nvSpPr>
        <p:spPr bwMode="auto">
          <a:xfrm>
            <a:off x="578088" y="3414417"/>
            <a:ext cx="10820400" cy="1557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sz="2400" b="0" i="0">
                <a:solidFill>
                  <a:schemeClr val="tx1"/>
                </a:solidFill>
                <a:latin typeface="+mn-lt"/>
                <a:ea typeface="ＭＳ Ｐゴシック" charset="0"/>
                <a:cs typeface="Lintel"/>
              </a:defRPr>
            </a:lvl1pPr>
            <a:lvl2pPr marL="742950" indent="-285750" algn="l" rtl="0" eaLnBrk="0" fontAlgn="base" hangingPunct="0">
              <a:spcBef>
                <a:spcPct val="20000"/>
              </a:spcBef>
              <a:spcAft>
                <a:spcPct val="0"/>
              </a:spcAft>
              <a:buChar char="–"/>
              <a:defRPr sz="2000" b="0" i="0">
                <a:solidFill>
                  <a:schemeClr val="tx1"/>
                </a:solidFill>
                <a:latin typeface="+mn-lt"/>
                <a:ea typeface="Arial" charset="0"/>
                <a:cs typeface="Lintel"/>
              </a:defRPr>
            </a:lvl2pPr>
            <a:lvl3pPr marL="1143000" indent="-228600" algn="l" rtl="0" eaLnBrk="0" fontAlgn="base" hangingPunct="0">
              <a:spcBef>
                <a:spcPct val="20000"/>
              </a:spcBef>
              <a:spcAft>
                <a:spcPct val="0"/>
              </a:spcAft>
              <a:buChar char="•"/>
              <a:defRPr b="0" i="0">
                <a:solidFill>
                  <a:schemeClr val="tx1"/>
                </a:solidFill>
                <a:latin typeface="+mn-lt"/>
                <a:ea typeface="Arial" charset="0"/>
                <a:cs typeface="Lintel"/>
              </a:defRPr>
            </a:lvl3pPr>
            <a:lvl4pPr marL="1600200" indent="-228600" algn="l" rtl="0" eaLnBrk="0" fontAlgn="base" hangingPunct="0">
              <a:spcBef>
                <a:spcPct val="20000"/>
              </a:spcBef>
              <a:spcAft>
                <a:spcPct val="0"/>
              </a:spcAft>
              <a:buChar char="–"/>
              <a:defRPr sz="1600" b="0" i="0">
                <a:solidFill>
                  <a:schemeClr val="tx1"/>
                </a:solidFill>
                <a:latin typeface="+mn-lt"/>
                <a:ea typeface="Arial" charset="0"/>
                <a:cs typeface="Lintel"/>
              </a:defRPr>
            </a:lvl4pPr>
            <a:lvl5pPr marL="2057400" indent="-228600" algn="l" rtl="0" eaLnBrk="0" fontAlgn="base" hangingPunct="0">
              <a:spcBef>
                <a:spcPct val="20000"/>
              </a:spcBef>
              <a:spcAft>
                <a:spcPct val="0"/>
              </a:spcAft>
              <a:buChar char="»"/>
              <a:defRPr sz="1600" b="0" i="0">
                <a:solidFill>
                  <a:schemeClr val="tx1"/>
                </a:solidFill>
                <a:latin typeface="+mn-lt"/>
                <a:ea typeface="Arial" charset="0"/>
                <a:cs typeface="Lintel"/>
              </a:defRPr>
            </a:lvl5pPr>
            <a:lvl6pPr marL="2514600" indent="-228600" algn="l" rtl="0" fontAlgn="base">
              <a:spcBef>
                <a:spcPct val="20000"/>
              </a:spcBef>
              <a:spcAft>
                <a:spcPct val="0"/>
              </a:spcAft>
              <a:buChar char="»"/>
              <a:defRPr sz="1600">
                <a:solidFill>
                  <a:schemeClr val="tx1"/>
                </a:solidFill>
                <a:latin typeface="+mn-lt"/>
                <a:cs typeface="+mn-cs"/>
              </a:defRPr>
            </a:lvl6pPr>
            <a:lvl7pPr marL="2971800" indent="-228600" algn="l" rtl="0" fontAlgn="base">
              <a:spcBef>
                <a:spcPct val="20000"/>
              </a:spcBef>
              <a:spcAft>
                <a:spcPct val="0"/>
              </a:spcAft>
              <a:buChar char="»"/>
              <a:defRPr sz="1600">
                <a:solidFill>
                  <a:schemeClr val="tx1"/>
                </a:solidFill>
                <a:latin typeface="+mn-lt"/>
                <a:cs typeface="+mn-cs"/>
              </a:defRPr>
            </a:lvl7pPr>
            <a:lvl8pPr marL="3429000" indent="-228600" algn="l" rtl="0" fontAlgn="base">
              <a:spcBef>
                <a:spcPct val="20000"/>
              </a:spcBef>
              <a:spcAft>
                <a:spcPct val="0"/>
              </a:spcAft>
              <a:buChar char="»"/>
              <a:defRPr sz="1600">
                <a:solidFill>
                  <a:schemeClr val="tx1"/>
                </a:solidFill>
                <a:latin typeface="+mn-lt"/>
                <a:cs typeface="+mn-cs"/>
              </a:defRPr>
            </a:lvl8pPr>
            <a:lvl9pPr marL="3886200" indent="-228600" algn="l" rtl="0" fontAlgn="base">
              <a:spcBef>
                <a:spcPct val="20000"/>
              </a:spcBef>
              <a:spcAft>
                <a:spcPct val="0"/>
              </a:spcAft>
              <a:buChar char="»"/>
              <a:defRPr sz="1600">
                <a:solidFill>
                  <a:schemeClr val="tx1"/>
                </a:solidFill>
                <a:latin typeface="+mn-lt"/>
                <a:cs typeface="+mn-cs"/>
              </a:defRPr>
            </a:lvl9pPr>
          </a:lstStyle>
          <a:p>
            <a:r>
              <a:rPr lang="en-US" sz="1600" kern="0" dirty="0">
                <a:cs typeface="Arial" panose="020B0604020202020204" pitchFamily="34" charset="0"/>
              </a:rPr>
              <a:t>Prospective candidate is required to submit – an academic transcript, CV, letter of acceptance as a post-graduate student, and recommendation letters from the University and Company in the CREST project.</a:t>
            </a:r>
          </a:p>
          <a:p>
            <a:r>
              <a:rPr lang="en-US" sz="1600" kern="0" dirty="0">
                <a:cs typeface="Arial" panose="020B0604020202020204" pitchFamily="34" charset="0"/>
              </a:rPr>
              <a:t>Application shall be submitted once the Research Grant Agreement is executed.</a:t>
            </a:r>
          </a:p>
          <a:p>
            <a:r>
              <a:rPr lang="en-US" sz="1600" kern="0" dirty="0">
                <a:cs typeface="Arial" panose="020B0604020202020204" pitchFamily="34" charset="0"/>
              </a:rPr>
              <a:t>Successful applicant is required to enter into an agreement  (I-GRASP Agreement) with CREST, the University, and the Company.</a:t>
            </a:r>
          </a:p>
        </p:txBody>
      </p:sp>
      <p:sp>
        <p:nvSpPr>
          <p:cNvPr id="6" name="Title 1">
            <a:extLst>
              <a:ext uri="{FF2B5EF4-FFF2-40B4-BE49-F238E27FC236}">
                <a16:creationId xmlns:a16="http://schemas.microsoft.com/office/drawing/2014/main" id="{ECFFD976-C5F2-BB33-3F23-23FBB59E6E63}"/>
              </a:ext>
            </a:extLst>
          </p:cNvPr>
          <p:cNvSpPr txBox="1">
            <a:spLocks/>
          </p:cNvSpPr>
          <p:nvPr/>
        </p:nvSpPr>
        <p:spPr bwMode="auto">
          <a:xfrm>
            <a:off x="533400" y="4876800"/>
            <a:ext cx="6696743" cy="779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0" i="0">
                <a:solidFill>
                  <a:srgbClr val="FF6600"/>
                </a:solidFill>
                <a:latin typeface="+mn-lt"/>
                <a:ea typeface="ＭＳ Ｐゴシック" charset="0"/>
                <a:cs typeface="Lintel"/>
              </a:defRPr>
            </a:lvl1pPr>
            <a:lvl2pPr algn="l" rtl="0" eaLnBrk="0" fontAlgn="base" hangingPunct="0">
              <a:spcBef>
                <a:spcPct val="0"/>
              </a:spcBef>
              <a:spcAft>
                <a:spcPct val="0"/>
              </a:spcAft>
              <a:defRPr sz="2800">
                <a:solidFill>
                  <a:srgbClr val="FF6600"/>
                </a:solidFill>
                <a:latin typeface="Lintel" charset="0"/>
                <a:ea typeface="ＭＳ Ｐゴシック" charset="0"/>
                <a:cs typeface="Arial" pitchFamily="34" charset="0"/>
              </a:defRPr>
            </a:lvl2pPr>
            <a:lvl3pPr algn="l" rtl="0" eaLnBrk="0" fontAlgn="base" hangingPunct="0">
              <a:spcBef>
                <a:spcPct val="0"/>
              </a:spcBef>
              <a:spcAft>
                <a:spcPct val="0"/>
              </a:spcAft>
              <a:defRPr sz="2800">
                <a:solidFill>
                  <a:srgbClr val="FF6600"/>
                </a:solidFill>
                <a:latin typeface="Lintel" charset="0"/>
                <a:ea typeface="ＭＳ Ｐゴシック" charset="0"/>
                <a:cs typeface="Arial" pitchFamily="34" charset="0"/>
              </a:defRPr>
            </a:lvl3pPr>
            <a:lvl4pPr algn="l" rtl="0" eaLnBrk="0" fontAlgn="base" hangingPunct="0">
              <a:spcBef>
                <a:spcPct val="0"/>
              </a:spcBef>
              <a:spcAft>
                <a:spcPct val="0"/>
              </a:spcAft>
              <a:defRPr sz="2800">
                <a:solidFill>
                  <a:srgbClr val="FF6600"/>
                </a:solidFill>
                <a:latin typeface="Lintel" charset="0"/>
                <a:ea typeface="ＭＳ Ｐゴシック" charset="0"/>
                <a:cs typeface="Arial" pitchFamily="34" charset="0"/>
              </a:defRPr>
            </a:lvl4pPr>
            <a:lvl5pPr algn="l" rtl="0" eaLnBrk="0" fontAlgn="base" hangingPunct="0">
              <a:spcBef>
                <a:spcPct val="0"/>
              </a:spcBef>
              <a:spcAft>
                <a:spcPct val="0"/>
              </a:spcAft>
              <a:defRPr sz="2800">
                <a:solidFill>
                  <a:srgbClr val="FF6600"/>
                </a:solidFill>
                <a:latin typeface="Lintel" charset="0"/>
                <a:ea typeface="ＭＳ Ｐゴシック" charset="0"/>
                <a:cs typeface="Arial" pitchFamily="34" charset="0"/>
              </a:defRPr>
            </a:lvl5pPr>
            <a:lvl6pPr marL="457200" algn="l" rtl="0" fontAlgn="base">
              <a:spcBef>
                <a:spcPct val="0"/>
              </a:spcBef>
              <a:spcAft>
                <a:spcPct val="0"/>
              </a:spcAft>
              <a:defRPr sz="2800">
                <a:solidFill>
                  <a:srgbClr val="FF6600"/>
                </a:solidFill>
                <a:latin typeface="Lintel" charset="0"/>
                <a:cs typeface="Arial" pitchFamily="34" charset="0"/>
              </a:defRPr>
            </a:lvl6pPr>
            <a:lvl7pPr marL="914400" algn="l" rtl="0" fontAlgn="base">
              <a:spcBef>
                <a:spcPct val="0"/>
              </a:spcBef>
              <a:spcAft>
                <a:spcPct val="0"/>
              </a:spcAft>
              <a:defRPr sz="2800">
                <a:solidFill>
                  <a:srgbClr val="FF6600"/>
                </a:solidFill>
                <a:latin typeface="Lintel" charset="0"/>
                <a:cs typeface="Arial" pitchFamily="34" charset="0"/>
              </a:defRPr>
            </a:lvl7pPr>
            <a:lvl8pPr marL="1371600" algn="l" rtl="0" fontAlgn="base">
              <a:spcBef>
                <a:spcPct val="0"/>
              </a:spcBef>
              <a:spcAft>
                <a:spcPct val="0"/>
              </a:spcAft>
              <a:defRPr sz="2800">
                <a:solidFill>
                  <a:srgbClr val="FF6600"/>
                </a:solidFill>
                <a:latin typeface="Lintel" charset="0"/>
                <a:cs typeface="Arial" pitchFamily="34" charset="0"/>
              </a:defRPr>
            </a:lvl8pPr>
            <a:lvl9pPr marL="1828800" algn="l" rtl="0" fontAlgn="base">
              <a:spcBef>
                <a:spcPct val="0"/>
              </a:spcBef>
              <a:spcAft>
                <a:spcPct val="0"/>
              </a:spcAft>
              <a:defRPr sz="2800">
                <a:solidFill>
                  <a:srgbClr val="FF6600"/>
                </a:solidFill>
                <a:latin typeface="Lintel" charset="0"/>
                <a:cs typeface="Arial" pitchFamily="34" charset="0"/>
              </a:defRPr>
            </a:lvl9pPr>
          </a:lstStyle>
          <a:p>
            <a:r>
              <a:rPr lang="en-US" sz="1600" b="1" kern="0" dirty="0">
                <a:solidFill>
                  <a:schemeClr val="tx1"/>
                </a:solidFill>
                <a:cs typeface="Arial" panose="020B0604020202020204" pitchFamily="34" charset="0"/>
              </a:rPr>
              <a:t>Payment Procedure</a:t>
            </a:r>
          </a:p>
        </p:txBody>
      </p:sp>
      <p:sp>
        <p:nvSpPr>
          <p:cNvPr id="7" name="Content Placeholder 2">
            <a:extLst>
              <a:ext uri="{FF2B5EF4-FFF2-40B4-BE49-F238E27FC236}">
                <a16:creationId xmlns:a16="http://schemas.microsoft.com/office/drawing/2014/main" id="{B5EEDD34-BA63-F56A-F7BC-1F89A5BBCD7D}"/>
              </a:ext>
            </a:extLst>
          </p:cNvPr>
          <p:cNvSpPr txBox="1">
            <a:spLocks/>
          </p:cNvSpPr>
          <p:nvPr/>
        </p:nvSpPr>
        <p:spPr bwMode="auto">
          <a:xfrm>
            <a:off x="641113" y="5454992"/>
            <a:ext cx="10712688" cy="1225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har char="•"/>
              <a:defRPr sz="2400" b="0" i="0">
                <a:solidFill>
                  <a:schemeClr val="tx1"/>
                </a:solidFill>
                <a:latin typeface="+mn-lt"/>
                <a:ea typeface="ＭＳ Ｐゴシック" charset="0"/>
                <a:cs typeface="Lintel"/>
              </a:defRPr>
            </a:lvl1pPr>
            <a:lvl2pPr marL="742950" indent="-285750" algn="l" rtl="0" eaLnBrk="0" fontAlgn="base" hangingPunct="0">
              <a:spcBef>
                <a:spcPct val="20000"/>
              </a:spcBef>
              <a:spcAft>
                <a:spcPct val="0"/>
              </a:spcAft>
              <a:buChar char="–"/>
              <a:defRPr sz="2000" b="0" i="0">
                <a:solidFill>
                  <a:schemeClr val="tx1"/>
                </a:solidFill>
                <a:latin typeface="+mn-lt"/>
                <a:ea typeface="Arial" charset="0"/>
                <a:cs typeface="Lintel"/>
              </a:defRPr>
            </a:lvl2pPr>
            <a:lvl3pPr marL="1143000" indent="-228600" algn="l" rtl="0" eaLnBrk="0" fontAlgn="base" hangingPunct="0">
              <a:spcBef>
                <a:spcPct val="20000"/>
              </a:spcBef>
              <a:spcAft>
                <a:spcPct val="0"/>
              </a:spcAft>
              <a:buChar char="•"/>
              <a:defRPr b="0" i="0">
                <a:solidFill>
                  <a:schemeClr val="tx1"/>
                </a:solidFill>
                <a:latin typeface="+mn-lt"/>
                <a:ea typeface="Arial" charset="0"/>
                <a:cs typeface="Lintel"/>
              </a:defRPr>
            </a:lvl3pPr>
            <a:lvl4pPr marL="1600200" indent="-228600" algn="l" rtl="0" eaLnBrk="0" fontAlgn="base" hangingPunct="0">
              <a:spcBef>
                <a:spcPct val="20000"/>
              </a:spcBef>
              <a:spcAft>
                <a:spcPct val="0"/>
              </a:spcAft>
              <a:buChar char="–"/>
              <a:defRPr sz="1600" b="0" i="0">
                <a:solidFill>
                  <a:schemeClr val="tx1"/>
                </a:solidFill>
                <a:latin typeface="+mn-lt"/>
                <a:ea typeface="Arial" charset="0"/>
                <a:cs typeface="Lintel"/>
              </a:defRPr>
            </a:lvl4pPr>
            <a:lvl5pPr marL="2057400" indent="-228600" algn="l" rtl="0" eaLnBrk="0" fontAlgn="base" hangingPunct="0">
              <a:spcBef>
                <a:spcPct val="20000"/>
              </a:spcBef>
              <a:spcAft>
                <a:spcPct val="0"/>
              </a:spcAft>
              <a:buChar char="»"/>
              <a:defRPr sz="1600" b="0" i="0">
                <a:solidFill>
                  <a:schemeClr val="tx1"/>
                </a:solidFill>
                <a:latin typeface="+mn-lt"/>
                <a:ea typeface="Arial" charset="0"/>
                <a:cs typeface="Lintel"/>
              </a:defRPr>
            </a:lvl5pPr>
            <a:lvl6pPr marL="2514600" indent="-228600" algn="l" rtl="0" fontAlgn="base">
              <a:spcBef>
                <a:spcPct val="20000"/>
              </a:spcBef>
              <a:spcAft>
                <a:spcPct val="0"/>
              </a:spcAft>
              <a:buChar char="»"/>
              <a:defRPr sz="1600">
                <a:solidFill>
                  <a:schemeClr val="tx1"/>
                </a:solidFill>
                <a:latin typeface="+mn-lt"/>
                <a:cs typeface="+mn-cs"/>
              </a:defRPr>
            </a:lvl6pPr>
            <a:lvl7pPr marL="2971800" indent="-228600" algn="l" rtl="0" fontAlgn="base">
              <a:spcBef>
                <a:spcPct val="20000"/>
              </a:spcBef>
              <a:spcAft>
                <a:spcPct val="0"/>
              </a:spcAft>
              <a:buChar char="»"/>
              <a:defRPr sz="1600">
                <a:solidFill>
                  <a:schemeClr val="tx1"/>
                </a:solidFill>
                <a:latin typeface="+mn-lt"/>
                <a:cs typeface="+mn-cs"/>
              </a:defRPr>
            </a:lvl7pPr>
            <a:lvl8pPr marL="3429000" indent="-228600" algn="l" rtl="0" fontAlgn="base">
              <a:spcBef>
                <a:spcPct val="20000"/>
              </a:spcBef>
              <a:spcAft>
                <a:spcPct val="0"/>
              </a:spcAft>
              <a:buChar char="»"/>
              <a:defRPr sz="1600">
                <a:solidFill>
                  <a:schemeClr val="tx1"/>
                </a:solidFill>
                <a:latin typeface="+mn-lt"/>
                <a:cs typeface="+mn-cs"/>
              </a:defRPr>
            </a:lvl8pPr>
            <a:lvl9pPr marL="3886200" indent="-228600" algn="l" rtl="0" fontAlgn="base">
              <a:spcBef>
                <a:spcPct val="20000"/>
              </a:spcBef>
              <a:spcAft>
                <a:spcPct val="0"/>
              </a:spcAft>
              <a:buChar char="»"/>
              <a:defRPr sz="1600">
                <a:solidFill>
                  <a:schemeClr val="tx1"/>
                </a:solidFill>
                <a:latin typeface="+mn-lt"/>
                <a:cs typeface="+mn-cs"/>
              </a:defRPr>
            </a:lvl9pPr>
          </a:lstStyle>
          <a:p>
            <a:r>
              <a:rPr lang="en-US" sz="1600" kern="0" dirty="0">
                <a:cs typeface="Arial" panose="020B0604020202020204" pitchFamily="34" charset="0"/>
              </a:rPr>
              <a:t>I-GRASP recipient will be paid through CREST R&amp;D grant allocated at the allowances and study fee category. </a:t>
            </a:r>
          </a:p>
          <a:p>
            <a:r>
              <a:rPr lang="en-US" sz="1600" kern="0" dirty="0">
                <a:cs typeface="Arial" panose="020B0604020202020204" pitchFamily="34" charset="0"/>
              </a:rPr>
              <a:t>I-GRASP recipient will be paid starting from the effective date of the Research Grant Agreement or the effective date of postgraduate candidature (whichever is later).</a:t>
            </a:r>
          </a:p>
          <a:p>
            <a:pPr marL="0" indent="0">
              <a:buNone/>
            </a:pPr>
            <a:endParaRPr lang="en-US" sz="1600" kern="0" dirty="0">
              <a:cs typeface="Arial" panose="020B0604020202020204" pitchFamily="34" charset="0"/>
            </a:endParaRPr>
          </a:p>
          <a:p>
            <a:pPr lvl="1"/>
            <a:endParaRPr lang="en-US" sz="1600" kern="0" dirty="0">
              <a:cs typeface="Arial" panose="020B0604020202020204" pitchFamily="34" charset="0"/>
            </a:endParaRPr>
          </a:p>
          <a:p>
            <a:endParaRPr lang="en-US" sz="1600" kern="0" dirty="0">
              <a:cs typeface="Arial" panose="020B0604020202020204" pitchFamily="34" charset="0"/>
            </a:endParaRPr>
          </a:p>
        </p:txBody>
      </p:sp>
    </p:spTree>
    <p:extLst>
      <p:ext uri="{BB962C8B-B14F-4D97-AF65-F5344CB8AC3E}">
        <p14:creationId xmlns:p14="http://schemas.microsoft.com/office/powerpoint/2010/main" val="43330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56" y="2800027"/>
            <a:ext cx="8928991" cy="395917"/>
          </a:xfrm>
        </p:spPr>
        <p:txBody>
          <a:bodyPr>
            <a:normAutofit/>
          </a:bodyPr>
          <a:lstStyle/>
          <a:p>
            <a:r>
              <a:rPr lang="en-US" sz="1600" b="1" dirty="0">
                <a:cs typeface="Arial" panose="020B0604020202020204" pitchFamily="34" charset="0"/>
              </a:rPr>
              <a:t>Service Obligation Bond</a:t>
            </a:r>
          </a:p>
        </p:txBody>
      </p:sp>
      <p:sp>
        <p:nvSpPr>
          <p:cNvPr id="3" name="Content Placeholder 2"/>
          <p:cNvSpPr>
            <a:spLocks noGrp="1"/>
          </p:cNvSpPr>
          <p:nvPr>
            <p:ph idx="1"/>
          </p:nvPr>
        </p:nvSpPr>
        <p:spPr>
          <a:xfrm>
            <a:off x="561703" y="3276602"/>
            <a:ext cx="11399439" cy="2438398"/>
          </a:xfrm>
        </p:spPr>
        <p:txBody>
          <a:bodyPr>
            <a:noAutofit/>
          </a:bodyPr>
          <a:lstStyle/>
          <a:p>
            <a:r>
              <a:rPr lang="en-GB" sz="1600" dirty="0">
                <a:latin typeface="+mj-lt"/>
                <a:cs typeface="Arial" panose="020B0604020202020204" pitchFamily="34" charset="0"/>
              </a:rPr>
              <a:t>I-GRASP recipient is bonded to CREST.</a:t>
            </a:r>
          </a:p>
          <a:p>
            <a:r>
              <a:rPr lang="en-GB" sz="1600" dirty="0">
                <a:latin typeface="+mj-lt"/>
                <a:cs typeface="Arial" panose="020B0604020202020204" pitchFamily="34" charset="0"/>
              </a:rPr>
              <a:t>The service obligation bonded period shall be equivalent to the duration of the recipient’s postgraduate study.</a:t>
            </a:r>
          </a:p>
          <a:p>
            <a:r>
              <a:rPr lang="en-GB" sz="1600" dirty="0">
                <a:latin typeface="+mj-lt"/>
                <a:cs typeface="Arial" panose="020B0604020202020204" pitchFamily="34" charset="0"/>
              </a:rPr>
              <a:t>I-GRASP includes a student service obligation bond to CREST, which will be released to the Company or University upon request.</a:t>
            </a:r>
            <a:endParaRPr lang="en-US" sz="1600" dirty="0">
              <a:latin typeface="+mj-lt"/>
              <a:cs typeface="Arial" panose="020B0604020202020204" pitchFamily="34" charset="0"/>
            </a:endParaRPr>
          </a:p>
          <a:p>
            <a:r>
              <a:rPr lang="en-GB" sz="1600" dirty="0">
                <a:latin typeface="+mj-lt"/>
                <a:cs typeface="Arial" panose="020B0604020202020204" pitchFamily="34" charset="0"/>
              </a:rPr>
              <a:t>In the event of a request from the Company or the University, CREST shall transfer the bond to the requesting party. In the case where both the Company and University do not require the service of the postgraduate, CREST shall have the right to nullify the Service Obligation Bond.  </a:t>
            </a:r>
          </a:p>
          <a:p>
            <a:endParaRPr lang="en-US" sz="1600" dirty="0">
              <a:latin typeface="+mj-lt"/>
              <a:cs typeface="Arial" panose="020B0604020202020204" pitchFamily="34" charset="0"/>
            </a:endParaRPr>
          </a:p>
        </p:txBody>
      </p:sp>
      <p:sp>
        <p:nvSpPr>
          <p:cNvPr id="4" name="Title 1">
            <a:extLst>
              <a:ext uri="{FF2B5EF4-FFF2-40B4-BE49-F238E27FC236}">
                <a16:creationId xmlns:a16="http://schemas.microsoft.com/office/drawing/2014/main" id="{2CCA9D98-FE52-9611-9510-BE4D3693723B}"/>
              </a:ext>
            </a:extLst>
          </p:cNvPr>
          <p:cNvSpPr txBox="1">
            <a:spLocks/>
          </p:cNvSpPr>
          <p:nvPr/>
        </p:nvSpPr>
        <p:spPr bwMode="auto">
          <a:xfrm>
            <a:off x="482293" y="838200"/>
            <a:ext cx="6696743" cy="779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0" i="0">
                <a:solidFill>
                  <a:srgbClr val="FF6600"/>
                </a:solidFill>
                <a:latin typeface="+mn-lt"/>
                <a:ea typeface="ＭＳ Ｐゴシック" charset="0"/>
                <a:cs typeface="Lintel"/>
              </a:defRPr>
            </a:lvl1pPr>
            <a:lvl2pPr algn="l" rtl="0" eaLnBrk="0" fontAlgn="base" hangingPunct="0">
              <a:spcBef>
                <a:spcPct val="0"/>
              </a:spcBef>
              <a:spcAft>
                <a:spcPct val="0"/>
              </a:spcAft>
              <a:defRPr sz="2800">
                <a:solidFill>
                  <a:srgbClr val="FF6600"/>
                </a:solidFill>
                <a:latin typeface="Lintel" charset="0"/>
                <a:ea typeface="ＭＳ Ｐゴシック" charset="0"/>
                <a:cs typeface="Arial" pitchFamily="34" charset="0"/>
              </a:defRPr>
            </a:lvl2pPr>
            <a:lvl3pPr algn="l" rtl="0" eaLnBrk="0" fontAlgn="base" hangingPunct="0">
              <a:spcBef>
                <a:spcPct val="0"/>
              </a:spcBef>
              <a:spcAft>
                <a:spcPct val="0"/>
              </a:spcAft>
              <a:defRPr sz="2800">
                <a:solidFill>
                  <a:srgbClr val="FF6600"/>
                </a:solidFill>
                <a:latin typeface="Lintel" charset="0"/>
                <a:ea typeface="ＭＳ Ｐゴシック" charset="0"/>
                <a:cs typeface="Arial" pitchFamily="34" charset="0"/>
              </a:defRPr>
            </a:lvl3pPr>
            <a:lvl4pPr algn="l" rtl="0" eaLnBrk="0" fontAlgn="base" hangingPunct="0">
              <a:spcBef>
                <a:spcPct val="0"/>
              </a:spcBef>
              <a:spcAft>
                <a:spcPct val="0"/>
              </a:spcAft>
              <a:defRPr sz="2800">
                <a:solidFill>
                  <a:srgbClr val="FF6600"/>
                </a:solidFill>
                <a:latin typeface="Lintel" charset="0"/>
                <a:ea typeface="ＭＳ Ｐゴシック" charset="0"/>
                <a:cs typeface="Arial" pitchFamily="34" charset="0"/>
              </a:defRPr>
            </a:lvl4pPr>
            <a:lvl5pPr algn="l" rtl="0" eaLnBrk="0" fontAlgn="base" hangingPunct="0">
              <a:spcBef>
                <a:spcPct val="0"/>
              </a:spcBef>
              <a:spcAft>
                <a:spcPct val="0"/>
              </a:spcAft>
              <a:defRPr sz="2800">
                <a:solidFill>
                  <a:srgbClr val="FF6600"/>
                </a:solidFill>
                <a:latin typeface="Lintel" charset="0"/>
                <a:ea typeface="ＭＳ Ｐゴシック" charset="0"/>
                <a:cs typeface="Arial" pitchFamily="34" charset="0"/>
              </a:defRPr>
            </a:lvl5pPr>
            <a:lvl6pPr marL="457200" algn="l" rtl="0" fontAlgn="base">
              <a:spcBef>
                <a:spcPct val="0"/>
              </a:spcBef>
              <a:spcAft>
                <a:spcPct val="0"/>
              </a:spcAft>
              <a:defRPr sz="2800">
                <a:solidFill>
                  <a:srgbClr val="FF6600"/>
                </a:solidFill>
                <a:latin typeface="Lintel" charset="0"/>
                <a:cs typeface="Arial" pitchFamily="34" charset="0"/>
              </a:defRPr>
            </a:lvl6pPr>
            <a:lvl7pPr marL="914400" algn="l" rtl="0" fontAlgn="base">
              <a:spcBef>
                <a:spcPct val="0"/>
              </a:spcBef>
              <a:spcAft>
                <a:spcPct val="0"/>
              </a:spcAft>
              <a:defRPr sz="2800">
                <a:solidFill>
                  <a:srgbClr val="FF6600"/>
                </a:solidFill>
                <a:latin typeface="Lintel" charset="0"/>
                <a:cs typeface="Arial" pitchFamily="34" charset="0"/>
              </a:defRPr>
            </a:lvl7pPr>
            <a:lvl8pPr marL="1371600" algn="l" rtl="0" fontAlgn="base">
              <a:spcBef>
                <a:spcPct val="0"/>
              </a:spcBef>
              <a:spcAft>
                <a:spcPct val="0"/>
              </a:spcAft>
              <a:defRPr sz="2800">
                <a:solidFill>
                  <a:srgbClr val="FF6600"/>
                </a:solidFill>
                <a:latin typeface="Lintel" charset="0"/>
                <a:cs typeface="Arial" pitchFamily="34" charset="0"/>
              </a:defRPr>
            </a:lvl8pPr>
            <a:lvl9pPr marL="1828800" algn="l" rtl="0" fontAlgn="base">
              <a:spcBef>
                <a:spcPct val="0"/>
              </a:spcBef>
              <a:spcAft>
                <a:spcPct val="0"/>
              </a:spcAft>
              <a:defRPr sz="2800">
                <a:solidFill>
                  <a:srgbClr val="FF6600"/>
                </a:solidFill>
                <a:latin typeface="Lintel" charset="0"/>
                <a:cs typeface="Arial" pitchFamily="34" charset="0"/>
              </a:defRPr>
            </a:lvl9pPr>
          </a:lstStyle>
          <a:p>
            <a:r>
              <a:rPr lang="en-US" sz="1600" b="1" kern="0" dirty="0">
                <a:solidFill>
                  <a:schemeClr val="tx1"/>
                </a:solidFill>
                <a:cs typeface="Arial" panose="020B0604020202020204" pitchFamily="34" charset="0"/>
              </a:rPr>
              <a:t>Payment Procedure</a:t>
            </a:r>
          </a:p>
        </p:txBody>
      </p:sp>
      <p:sp>
        <p:nvSpPr>
          <p:cNvPr id="5" name="Content Placeholder 2">
            <a:extLst>
              <a:ext uri="{FF2B5EF4-FFF2-40B4-BE49-F238E27FC236}">
                <a16:creationId xmlns:a16="http://schemas.microsoft.com/office/drawing/2014/main" id="{E3962024-6BD8-016A-BB27-F20B94F1B791}"/>
              </a:ext>
            </a:extLst>
          </p:cNvPr>
          <p:cNvSpPr txBox="1">
            <a:spLocks/>
          </p:cNvSpPr>
          <p:nvPr/>
        </p:nvSpPr>
        <p:spPr bwMode="auto">
          <a:xfrm>
            <a:off x="590006" y="1485954"/>
            <a:ext cx="10712688" cy="1225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har char="•"/>
              <a:defRPr sz="2400" b="0" i="0">
                <a:solidFill>
                  <a:schemeClr val="tx1"/>
                </a:solidFill>
                <a:latin typeface="+mn-lt"/>
                <a:ea typeface="ＭＳ Ｐゴシック" charset="0"/>
                <a:cs typeface="Lintel"/>
              </a:defRPr>
            </a:lvl1pPr>
            <a:lvl2pPr marL="742950" indent="-285750" algn="l" rtl="0" eaLnBrk="0" fontAlgn="base" hangingPunct="0">
              <a:spcBef>
                <a:spcPct val="20000"/>
              </a:spcBef>
              <a:spcAft>
                <a:spcPct val="0"/>
              </a:spcAft>
              <a:buChar char="–"/>
              <a:defRPr sz="2000" b="0" i="0">
                <a:solidFill>
                  <a:schemeClr val="tx1"/>
                </a:solidFill>
                <a:latin typeface="+mn-lt"/>
                <a:ea typeface="Arial" charset="0"/>
                <a:cs typeface="Lintel"/>
              </a:defRPr>
            </a:lvl2pPr>
            <a:lvl3pPr marL="1143000" indent="-228600" algn="l" rtl="0" eaLnBrk="0" fontAlgn="base" hangingPunct="0">
              <a:spcBef>
                <a:spcPct val="20000"/>
              </a:spcBef>
              <a:spcAft>
                <a:spcPct val="0"/>
              </a:spcAft>
              <a:buChar char="•"/>
              <a:defRPr b="0" i="0">
                <a:solidFill>
                  <a:schemeClr val="tx1"/>
                </a:solidFill>
                <a:latin typeface="+mn-lt"/>
                <a:ea typeface="Arial" charset="0"/>
                <a:cs typeface="Lintel"/>
              </a:defRPr>
            </a:lvl3pPr>
            <a:lvl4pPr marL="1600200" indent="-228600" algn="l" rtl="0" eaLnBrk="0" fontAlgn="base" hangingPunct="0">
              <a:spcBef>
                <a:spcPct val="20000"/>
              </a:spcBef>
              <a:spcAft>
                <a:spcPct val="0"/>
              </a:spcAft>
              <a:buChar char="–"/>
              <a:defRPr sz="1600" b="0" i="0">
                <a:solidFill>
                  <a:schemeClr val="tx1"/>
                </a:solidFill>
                <a:latin typeface="+mn-lt"/>
                <a:ea typeface="Arial" charset="0"/>
                <a:cs typeface="Lintel"/>
              </a:defRPr>
            </a:lvl4pPr>
            <a:lvl5pPr marL="2057400" indent="-228600" algn="l" rtl="0" eaLnBrk="0" fontAlgn="base" hangingPunct="0">
              <a:spcBef>
                <a:spcPct val="20000"/>
              </a:spcBef>
              <a:spcAft>
                <a:spcPct val="0"/>
              </a:spcAft>
              <a:buChar char="»"/>
              <a:defRPr sz="1600" b="0" i="0">
                <a:solidFill>
                  <a:schemeClr val="tx1"/>
                </a:solidFill>
                <a:latin typeface="+mn-lt"/>
                <a:ea typeface="Arial" charset="0"/>
                <a:cs typeface="Lintel"/>
              </a:defRPr>
            </a:lvl5pPr>
            <a:lvl6pPr marL="2514600" indent="-228600" algn="l" rtl="0" fontAlgn="base">
              <a:spcBef>
                <a:spcPct val="20000"/>
              </a:spcBef>
              <a:spcAft>
                <a:spcPct val="0"/>
              </a:spcAft>
              <a:buChar char="»"/>
              <a:defRPr sz="1600">
                <a:solidFill>
                  <a:schemeClr val="tx1"/>
                </a:solidFill>
                <a:latin typeface="+mn-lt"/>
                <a:cs typeface="+mn-cs"/>
              </a:defRPr>
            </a:lvl6pPr>
            <a:lvl7pPr marL="2971800" indent="-228600" algn="l" rtl="0" fontAlgn="base">
              <a:spcBef>
                <a:spcPct val="20000"/>
              </a:spcBef>
              <a:spcAft>
                <a:spcPct val="0"/>
              </a:spcAft>
              <a:buChar char="»"/>
              <a:defRPr sz="1600">
                <a:solidFill>
                  <a:schemeClr val="tx1"/>
                </a:solidFill>
                <a:latin typeface="+mn-lt"/>
                <a:cs typeface="+mn-cs"/>
              </a:defRPr>
            </a:lvl7pPr>
            <a:lvl8pPr marL="3429000" indent="-228600" algn="l" rtl="0" fontAlgn="base">
              <a:spcBef>
                <a:spcPct val="20000"/>
              </a:spcBef>
              <a:spcAft>
                <a:spcPct val="0"/>
              </a:spcAft>
              <a:buChar char="»"/>
              <a:defRPr sz="1600">
                <a:solidFill>
                  <a:schemeClr val="tx1"/>
                </a:solidFill>
                <a:latin typeface="+mn-lt"/>
                <a:cs typeface="+mn-cs"/>
              </a:defRPr>
            </a:lvl8pPr>
            <a:lvl9pPr marL="3886200" indent="-228600" algn="l" rtl="0" fontAlgn="base">
              <a:spcBef>
                <a:spcPct val="20000"/>
              </a:spcBef>
              <a:spcAft>
                <a:spcPct val="0"/>
              </a:spcAft>
              <a:buChar char="»"/>
              <a:defRPr sz="1600">
                <a:solidFill>
                  <a:schemeClr val="tx1"/>
                </a:solidFill>
                <a:latin typeface="+mn-lt"/>
                <a:cs typeface="+mn-cs"/>
              </a:defRPr>
            </a:lvl9pPr>
          </a:lstStyle>
          <a:p>
            <a:r>
              <a:rPr lang="en-US" sz="1600" kern="0">
                <a:cs typeface="Arial" panose="020B0604020202020204" pitchFamily="34" charset="0"/>
              </a:rPr>
              <a:t>I-GRASP </a:t>
            </a:r>
            <a:r>
              <a:rPr lang="en-US" sz="1600" kern="0" dirty="0">
                <a:cs typeface="Arial" panose="020B0604020202020204" pitchFamily="34" charset="0"/>
              </a:rPr>
              <a:t>recipient will be paid through CREST R&amp;D grant allocated at the allowances and study fee category. </a:t>
            </a:r>
          </a:p>
          <a:p>
            <a:r>
              <a:rPr lang="en-US" sz="1600" kern="0">
                <a:cs typeface="Arial" panose="020B0604020202020204" pitchFamily="34" charset="0"/>
              </a:rPr>
              <a:t>I-GRASP </a:t>
            </a:r>
            <a:r>
              <a:rPr lang="en-US" sz="1600" kern="0" dirty="0">
                <a:cs typeface="Arial" panose="020B0604020202020204" pitchFamily="34" charset="0"/>
              </a:rPr>
              <a:t>recipient will be paid starting from the effective date of the Research Grant Agreement or the effective date of postgraduate candidature (whichever is later).</a:t>
            </a:r>
          </a:p>
        </p:txBody>
      </p:sp>
    </p:spTree>
    <p:extLst>
      <p:ext uri="{BB962C8B-B14F-4D97-AF65-F5344CB8AC3E}">
        <p14:creationId xmlns:p14="http://schemas.microsoft.com/office/powerpoint/2010/main" val="11796723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dcd41c3-b66b-4d41-b4a3-30840112209f">
      <Terms xmlns="http://schemas.microsoft.com/office/infopath/2007/PartnerControls"/>
    </lcf76f155ced4ddcb4097134ff3c332f>
    <TaxCatchAll xmlns="d55eb014-7b32-4af0-80c1-90eddb502c5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573E53A415A034CB325ED844E1B0D55" ma:contentTypeVersion="17" ma:contentTypeDescription="Create a new document." ma:contentTypeScope="" ma:versionID="db50b7f886ccb52a082303ddc1bd9913">
  <xsd:schema xmlns:xsd="http://www.w3.org/2001/XMLSchema" xmlns:xs="http://www.w3.org/2001/XMLSchema" xmlns:p="http://schemas.microsoft.com/office/2006/metadata/properties" xmlns:ns2="d55eb014-7b32-4af0-80c1-90eddb502c50" xmlns:ns3="ddcd41c3-b66b-4d41-b4a3-30840112209f" targetNamespace="http://schemas.microsoft.com/office/2006/metadata/properties" ma:root="true" ma:fieldsID="3966ae21f782a42c111e8413ed973a15" ns2:_="" ns3:_="">
    <xsd:import namespace="d55eb014-7b32-4af0-80c1-90eddb502c50"/>
    <xsd:import namespace="ddcd41c3-b66b-4d41-b4a3-30840112209f"/>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5eb014-7b32-4af0-80c1-90eddb502c5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da9e888-9d8b-4e1a-a9ef-bee31185a07f}" ma:internalName="TaxCatchAll" ma:showField="CatchAllData" ma:web="d55eb014-7b32-4af0-80c1-90eddb502c5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dcd41c3-b66b-4d41-b4a3-30840112209f"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c0d005a-5afd-4545-9c92-1c48969fa67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8EDEDBB-24B5-4380-A072-48A2463AF15D}">
  <ds:schemaRefs>
    <ds:schemaRef ds:uri="http://schemas.microsoft.com/office/2006/documentManagement/types"/>
    <ds:schemaRef ds:uri="http://www.w3.org/XML/1998/namespace"/>
    <ds:schemaRef ds:uri="d55eb014-7b32-4af0-80c1-90eddb502c50"/>
    <ds:schemaRef ds:uri="http://schemas.openxmlformats.org/package/2006/metadata/core-properties"/>
    <ds:schemaRef ds:uri="http://schemas.microsoft.com/office/2006/metadata/properties"/>
    <ds:schemaRef ds:uri="http://purl.org/dc/terms/"/>
    <ds:schemaRef ds:uri="http://purl.org/dc/elements/1.1/"/>
    <ds:schemaRef ds:uri="http://purl.org/dc/dcmitype/"/>
    <ds:schemaRef ds:uri="http://schemas.microsoft.com/office/infopath/2007/PartnerControls"/>
    <ds:schemaRef ds:uri="ddcd41c3-b66b-4d41-b4a3-30840112209f"/>
  </ds:schemaRefs>
</ds:datastoreItem>
</file>

<file path=customXml/itemProps2.xml><?xml version="1.0" encoding="utf-8"?>
<ds:datastoreItem xmlns:ds="http://schemas.openxmlformats.org/officeDocument/2006/customXml" ds:itemID="{4B2F6DBA-2280-4C53-A863-34466A595B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5eb014-7b32-4af0-80c1-90eddb502c50"/>
    <ds:schemaRef ds:uri="ddcd41c3-b66b-4d41-b4a3-3084011220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B510BEF-1162-4C42-A8E3-7BABC36A5EF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2100</TotalTime>
  <Words>1347</Words>
  <Application>Microsoft Office PowerPoint</Application>
  <PresentationFormat>Widescreen</PresentationFormat>
  <Paragraphs>155</Paragraphs>
  <Slides>11</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Tahoma</vt:lpstr>
      <vt:lpstr>Wingdings</vt:lpstr>
      <vt:lpstr>Office Theme</vt:lpstr>
      <vt:lpstr>Research, Development, Commercialization &amp; Innovation  Request for Proposal (2024 / 2025)  Terms &amp; Conditions</vt:lpstr>
      <vt:lpstr>About The RFP </vt:lpstr>
      <vt:lpstr>Basic Terms and Conditions </vt:lpstr>
      <vt:lpstr>Basic Terms and Conditions </vt:lpstr>
      <vt:lpstr>Basic Terms and Conditions </vt:lpstr>
      <vt:lpstr>Reporting and Progress Update Obligations</vt:lpstr>
      <vt:lpstr>Reporting and Progress Update Obligations</vt:lpstr>
      <vt:lpstr>PowerPoint Presentation</vt:lpstr>
      <vt:lpstr>I-GRASP (Detailed contribution)</vt:lpstr>
      <vt:lpstr>Postgraduate Candidate</vt:lpstr>
      <vt:lpstr>Service Obligation Bond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RDCI RFP 2024 / 2025  Terms &amp; Conditions</dc:title>
  <dc:creator>FOUZUN NASEER</dc:creator>
  <cp:lastModifiedBy>Monica Leong</cp:lastModifiedBy>
  <cp:revision>52</cp:revision>
  <cp:lastPrinted>2023-09-05T01:00:21Z</cp:lastPrinted>
  <dcterms:created xsi:type="dcterms:W3CDTF">2023-08-30T07:18:06Z</dcterms:created>
  <dcterms:modified xsi:type="dcterms:W3CDTF">2023-09-07T03:50:24Z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0x010100C573E53A415A034CB325ED844E1B0D55</vt:lpwstr>
  </property>
  <property fmtid="{D5CDD505-2E9C-101B-9397-08002B2CF9AE}" pid="3" name="MediaServiceImageTags">
    <vt:lpwstr/>
  </property>
</Properties>
</file>